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48"/>
  </p:notesMasterIdLst>
  <p:sldIdLst>
    <p:sldId id="256" r:id="rId6"/>
    <p:sldId id="257" r:id="rId7"/>
    <p:sldId id="279" r:id="rId8"/>
    <p:sldId id="278" r:id="rId9"/>
    <p:sldId id="280" r:id="rId10"/>
    <p:sldId id="292" r:id="rId11"/>
    <p:sldId id="258" r:id="rId12"/>
    <p:sldId id="293" r:id="rId13"/>
    <p:sldId id="261" r:id="rId14"/>
    <p:sldId id="294" r:id="rId15"/>
    <p:sldId id="298" r:id="rId16"/>
    <p:sldId id="262" r:id="rId17"/>
    <p:sldId id="299" r:id="rId18"/>
    <p:sldId id="277" r:id="rId19"/>
    <p:sldId id="273" r:id="rId20"/>
    <p:sldId id="275" r:id="rId21"/>
    <p:sldId id="263" r:id="rId22"/>
    <p:sldId id="264" r:id="rId23"/>
    <p:sldId id="260" r:id="rId24"/>
    <p:sldId id="300" r:id="rId25"/>
    <p:sldId id="276" r:id="rId26"/>
    <p:sldId id="259" r:id="rId27"/>
    <p:sldId id="265" r:id="rId28"/>
    <p:sldId id="295" r:id="rId29"/>
    <p:sldId id="268" r:id="rId30"/>
    <p:sldId id="296" r:id="rId31"/>
    <p:sldId id="269" r:id="rId32"/>
    <p:sldId id="297" r:id="rId33"/>
    <p:sldId id="270" r:id="rId34"/>
    <p:sldId id="267" r:id="rId35"/>
    <p:sldId id="281" r:id="rId36"/>
    <p:sldId id="282" r:id="rId37"/>
    <p:sldId id="283" r:id="rId38"/>
    <p:sldId id="266" r:id="rId39"/>
    <p:sldId id="284" r:id="rId40"/>
    <p:sldId id="285" r:id="rId41"/>
    <p:sldId id="286" r:id="rId42"/>
    <p:sldId id="287" r:id="rId43"/>
    <p:sldId id="288" r:id="rId44"/>
    <p:sldId id="289" r:id="rId45"/>
    <p:sldId id="291" r:id="rId46"/>
    <p:sldId id="29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784E"/>
    <a:srgbClr val="BD582C"/>
    <a:srgbClr val="DE9270"/>
    <a:srgbClr val="E49876"/>
    <a:srgbClr val="F5D9CC"/>
    <a:srgbClr val="B4A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9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 /><Relationship Id="rId18" Type="http://schemas.openxmlformats.org/officeDocument/2006/relationships/slide" Target="slides/slide13.xml" /><Relationship Id="rId26" Type="http://schemas.openxmlformats.org/officeDocument/2006/relationships/slide" Target="slides/slide21.xml" /><Relationship Id="rId39" Type="http://schemas.openxmlformats.org/officeDocument/2006/relationships/slide" Target="slides/slide34.xml" /><Relationship Id="rId3" Type="http://schemas.openxmlformats.org/officeDocument/2006/relationships/customXml" Target="../customXml/item3.xml" /><Relationship Id="rId21" Type="http://schemas.openxmlformats.org/officeDocument/2006/relationships/slide" Target="slides/slide16.xml" /><Relationship Id="rId34" Type="http://schemas.openxmlformats.org/officeDocument/2006/relationships/slide" Target="slides/slide29.xml" /><Relationship Id="rId42" Type="http://schemas.openxmlformats.org/officeDocument/2006/relationships/slide" Target="slides/slide37.xml" /><Relationship Id="rId47" Type="http://schemas.openxmlformats.org/officeDocument/2006/relationships/slide" Target="slides/slide42.xml" /><Relationship Id="rId50" Type="http://schemas.openxmlformats.org/officeDocument/2006/relationships/viewProps" Target="viewProps.xml" /><Relationship Id="rId7" Type="http://schemas.openxmlformats.org/officeDocument/2006/relationships/slide" Target="slides/slide2.xml" /><Relationship Id="rId12" Type="http://schemas.openxmlformats.org/officeDocument/2006/relationships/slide" Target="slides/slide7.xml" /><Relationship Id="rId17" Type="http://schemas.openxmlformats.org/officeDocument/2006/relationships/slide" Target="slides/slide12.xml" /><Relationship Id="rId25" Type="http://schemas.openxmlformats.org/officeDocument/2006/relationships/slide" Target="slides/slide20.xml" /><Relationship Id="rId33" Type="http://schemas.openxmlformats.org/officeDocument/2006/relationships/slide" Target="slides/slide28.xml" /><Relationship Id="rId38" Type="http://schemas.openxmlformats.org/officeDocument/2006/relationships/slide" Target="slides/slide33.xml" /><Relationship Id="rId46" Type="http://schemas.openxmlformats.org/officeDocument/2006/relationships/slide" Target="slides/slide41.xml" /><Relationship Id="rId2" Type="http://schemas.openxmlformats.org/officeDocument/2006/relationships/customXml" Target="../customXml/item2.xml" /><Relationship Id="rId16" Type="http://schemas.openxmlformats.org/officeDocument/2006/relationships/slide" Target="slides/slide11.xml" /><Relationship Id="rId20" Type="http://schemas.openxmlformats.org/officeDocument/2006/relationships/slide" Target="slides/slide15.xml" /><Relationship Id="rId29" Type="http://schemas.openxmlformats.org/officeDocument/2006/relationships/slide" Target="slides/slide24.xml" /><Relationship Id="rId41" Type="http://schemas.openxmlformats.org/officeDocument/2006/relationships/slide" Target="slides/slide36.xml" /><Relationship Id="rId1" Type="http://schemas.openxmlformats.org/officeDocument/2006/relationships/customXml" Target="../customXml/item1.xml" /><Relationship Id="rId6" Type="http://schemas.openxmlformats.org/officeDocument/2006/relationships/slide" Target="slides/slide1.xml" /><Relationship Id="rId11" Type="http://schemas.openxmlformats.org/officeDocument/2006/relationships/slide" Target="slides/slide6.xml" /><Relationship Id="rId24" Type="http://schemas.openxmlformats.org/officeDocument/2006/relationships/slide" Target="slides/slide19.xml" /><Relationship Id="rId32" Type="http://schemas.openxmlformats.org/officeDocument/2006/relationships/slide" Target="slides/slide27.xml" /><Relationship Id="rId37" Type="http://schemas.openxmlformats.org/officeDocument/2006/relationships/slide" Target="slides/slide32.xml" /><Relationship Id="rId40" Type="http://schemas.openxmlformats.org/officeDocument/2006/relationships/slide" Target="slides/slide35.xml" /><Relationship Id="rId45" Type="http://schemas.openxmlformats.org/officeDocument/2006/relationships/slide" Target="slides/slide40.xml" /><Relationship Id="rId5" Type="http://schemas.openxmlformats.org/officeDocument/2006/relationships/slideMaster" Target="slideMasters/slideMaster2.xml" /><Relationship Id="rId15" Type="http://schemas.openxmlformats.org/officeDocument/2006/relationships/slide" Target="slides/slide10.xml" /><Relationship Id="rId23" Type="http://schemas.openxmlformats.org/officeDocument/2006/relationships/slide" Target="slides/slide18.xml" /><Relationship Id="rId28" Type="http://schemas.openxmlformats.org/officeDocument/2006/relationships/slide" Target="slides/slide23.xml" /><Relationship Id="rId36" Type="http://schemas.openxmlformats.org/officeDocument/2006/relationships/slide" Target="slides/slide31.xml" /><Relationship Id="rId49" Type="http://schemas.openxmlformats.org/officeDocument/2006/relationships/presProps" Target="presProps.xml" /><Relationship Id="rId10" Type="http://schemas.openxmlformats.org/officeDocument/2006/relationships/slide" Target="slides/slide5.xml" /><Relationship Id="rId19" Type="http://schemas.openxmlformats.org/officeDocument/2006/relationships/slide" Target="slides/slide14.xml" /><Relationship Id="rId31" Type="http://schemas.openxmlformats.org/officeDocument/2006/relationships/slide" Target="slides/slide26.xml" /><Relationship Id="rId44" Type="http://schemas.openxmlformats.org/officeDocument/2006/relationships/slide" Target="slides/slide39.xml" /><Relationship Id="rId52" Type="http://schemas.openxmlformats.org/officeDocument/2006/relationships/tableStyles" Target="tableStyle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4.xml" /><Relationship Id="rId14" Type="http://schemas.openxmlformats.org/officeDocument/2006/relationships/slide" Target="slides/slide9.xml" /><Relationship Id="rId22" Type="http://schemas.openxmlformats.org/officeDocument/2006/relationships/slide" Target="slides/slide17.xml" /><Relationship Id="rId27" Type="http://schemas.openxmlformats.org/officeDocument/2006/relationships/slide" Target="slides/slide22.xml" /><Relationship Id="rId30" Type="http://schemas.openxmlformats.org/officeDocument/2006/relationships/slide" Target="slides/slide25.xml" /><Relationship Id="rId35" Type="http://schemas.openxmlformats.org/officeDocument/2006/relationships/slide" Target="slides/slide30.xml" /><Relationship Id="rId43" Type="http://schemas.openxmlformats.org/officeDocument/2006/relationships/slide" Target="slides/slide38.xml" /><Relationship Id="rId48" Type="http://schemas.openxmlformats.org/officeDocument/2006/relationships/notesMaster" Target="notesMasters/notesMaster1.xml" /><Relationship Id="rId8" Type="http://schemas.openxmlformats.org/officeDocument/2006/relationships/slide" Target="slides/slide3.xml" /><Relationship Id="rId51" Type="http://schemas.openxmlformats.org/officeDocument/2006/relationships/theme" Target="theme/theme1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128AE8-A39B-45C6-8FF5-50DE8411078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72C3BE4-FDF9-4DB3-B1F3-7D74A927322A}">
      <dgm:prSet/>
      <dgm:spPr/>
      <dgm:t>
        <a:bodyPr/>
        <a:lstStyle/>
        <a:p>
          <a:r>
            <a:rPr lang="it-IT" dirty="0"/>
            <a:t>L'elaborazione digitale delle immagini mediante l'utilizzo di specifici programmi e dispositivi elettronici, permette di modificare un'immagine digitale apportando variazioni visibili e apprezzabili all'osservatore.</a:t>
          </a:r>
          <a:endParaRPr lang="en-US" dirty="0"/>
        </a:p>
      </dgm:t>
    </dgm:pt>
    <dgm:pt modelId="{61FB5FE6-B236-4F77-98BA-28816FB5C5FD}" type="parTrans" cxnId="{FE23FFC6-5D96-48E0-932A-F2468D935525}">
      <dgm:prSet/>
      <dgm:spPr/>
      <dgm:t>
        <a:bodyPr/>
        <a:lstStyle/>
        <a:p>
          <a:endParaRPr lang="en-US"/>
        </a:p>
      </dgm:t>
    </dgm:pt>
    <dgm:pt modelId="{1A321992-0134-4556-B439-8A7D65576AE8}" type="sibTrans" cxnId="{FE23FFC6-5D96-48E0-932A-F2468D935525}">
      <dgm:prSet/>
      <dgm:spPr/>
      <dgm:t>
        <a:bodyPr/>
        <a:lstStyle/>
        <a:p>
          <a:endParaRPr lang="en-US"/>
        </a:p>
      </dgm:t>
    </dgm:pt>
    <dgm:pt modelId="{FCAF0495-1F1B-474B-B015-2A5A68B7AEED}">
      <dgm:prSet/>
      <dgm:spPr/>
      <dgm:t>
        <a:bodyPr/>
        <a:lstStyle/>
        <a:p>
          <a:r>
            <a:rPr lang="it-IT"/>
            <a:t>1) Convoluzione nel dominio spaziale con kernel appositamente progettati </a:t>
          </a:r>
          <a:br>
            <a:rPr lang="it-IT"/>
          </a:br>
          <a:r>
            <a:rPr lang="it-IT"/>
            <a:t>2) Mascheramento di bande di frequenza specifiche nel dominio della frequenza (Fourier) </a:t>
          </a:r>
          <a:endParaRPr lang="en-US"/>
        </a:p>
      </dgm:t>
    </dgm:pt>
    <dgm:pt modelId="{2211EBE1-2FBC-4D81-9336-6FF494CDE992}" type="parTrans" cxnId="{3055A136-9DB4-4811-9178-F7E8E29BC417}">
      <dgm:prSet/>
      <dgm:spPr/>
      <dgm:t>
        <a:bodyPr/>
        <a:lstStyle/>
        <a:p>
          <a:endParaRPr lang="en-US"/>
        </a:p>
      </dgm:t>
    </dgm:pt>
    <dgm:pt modelId="{7B14F764-B9AA-4D24-B527-5FABC9BE5BC6}" type="sibTrans" cxnId="{3055A136-9DB4-4811-9178-F7E8E29BC417}">
      <dgm:prSet/>
      <dgm:spPr/>
      <dgm:t>
        <a:bodyPr/>
        <a:lstStyle/>
        <a:p>
          <a:endParaRPr lang="en-US"/>
        </a:p>
      </dgm:t>
    </dgm:pt>
    <dgm:pt modelId="{0AF87A5D-2375-42A6-817D-1FC6CE4A79E1}">
      <dgm:prSet/>
      <dgm:spPr/>
      <dgm:t>
        <a:bodyPr/>
        <a:lstStyle/>
        <a:p>
          <a:r>
            <a:rPr lang="it-IT" dirty="0"/>
            <a:t>I filtri digitali vengono utilizzati per sfocare e rendere più nitide le immagini digitali. </a:t>
          </a:r>
          <a:br>
            <a:rPr lang="it-IT" dirty="0"/>
          </a:br>
          <a:endParaRPr lang="en-US" dirty="0"/>
        </a:p>
      </dgm:t>
    </dgm:pt>
    <dgm:pt modelId="{6B518589-B14D-4C11-831A-A7C38323291D}" type="parTrans" cxnId="{2CBE0204-2F1A-49A3-9DC4-E13FACDC63DE}">
      <dgm:prSet/>
      <dgm:spPr/>
      <dgm:t>
        <a:bodyPr/>
        <a:lstStyle/>
        <a:p>
          <a:endParaRPr lang="en-US"/>
        </a:p>
      </dgm:t>
    </dgm:pt>
    <dgm:pt modelId="{8108A9D7-54EF-4BD3-A360-D9C753DE1E92}" type="sibTrans" cxnId="{2CBE0204-2F1A-49A3-9DC4-E13FACDC63DE}">
      <dgm:prSet/>
      <dgm:spPr/>
      <dgm:t>
        <a:bodyPr/>
        <a:lstStyle/>
        <a:p>
          <a:endParaRPr lang="en-US"/>
        </a:p>
      </dgm:t>
    </dgm:pt>
    <dgm:pt modelId="{781006BF-03F4-418D-BFA6-4E9C9945E2EB}">
      <dgm:prSet/>
      <dgm:spPr/>
      <dgm:t>
        <a:bodyPr/>
        <a:lstStyle/>
        <a:p>
          <a:r>
            <a:rPr lang="it-IT"/>
            <a:t>Alla base del: miglioramento delle immagini, classificazione, estrazione di caratteristiche, riconoscimento di pattern o di contorni, ecc…</a:t>
          </a:r>
          <a:endParaRPr lang="en-US"/>
        </a:p>
      </dgm:t>
    </dgm:pt>
    <dgm:pt modelId="{2C77013D-4159-4243-AE5B-1BE3CBACCEAC}" type="parTrans" cxnId="{11FB70D0-F42A-4B9F-91BA-6C8B2E4E13B6}">
      <dgm:prSet/>
      <dgm:spPr/>
      <dgm:t>
        <a:bodyPr/>
        <a:lstStyle/>
        <a:p>
          <a:endParaRPr lang="en-US"/>
        </a:p>
      </dgm:t>
    </dgm:pt>
    <dgm:pt modelId="{D64BAD24-8062-44CC-8B98-554F37C56ABD}" type="sibTrans" cxnId="{11FB70D0-F42A-4B9F-91BA-6C8B2E4E13B6}">
      <dgm:prSet/>
      <dgm:spPr/>
      <dgm:t>
        <a:bodyPr/>
        <a:lstStyle/>
        <a:p>
          <a:endParaRPr lang="en-US"/>
        </a:p>
      </dgm:t>
    </dgm:pt>
    <dgm:pt modelId="{E164396B-A3CD-40B3-94EA-8FCBBB5AA081}" type="pres">
      <dgm:prSet presAssocID="{AE128AE8-A39B-45C6-8FF5-50DE84110783}" presName="diagram" presStyleCnt="0">
        <dgm:presLayoutVars>
          <dgm:dir/>
          <dgm:resizeHandles val="exact"/>
        </dgm:presLayoutVars>
      </dgm:prSet>
      <dgm:spPr/>
    </dgm:pt>
    <dgm:pt modelId="{1FEAC685-A12F-4BE2-B211-194FBFCE69E8}" type="pres">
      <dgm:prSet presAssocID="{772C3BE4-FDF9-4DB3-B1F3-7D74A927322A}" presName="node" presStyleLbl="node1" presStyleIdx="0" presStyleCnt="4">
        <dgm:presLayoutVars>
          <dgm:bulletEnabled val="1"/>
        </dgm:presLayoutVars>
      </dgm:prSet>
      <dgm:spPr/>
    </dgm:pt>
    <dgm:pt modelId="{866E87C1-7BA3-448B-803D-D9721B10872E}" type="pres">
      <dgm:prSet presAssocID="{1A321992-0134-4556-B439-8A7D65576AE8}" presName="sibTrans" presStyleLbl="sibTrans2D1" presStyleIdx="0" presStyleCnt="3"/>
      <dgm:spPr/>
    </dgm:pt>
    <dgm:pt modelId="{5F89ACF1-B4CA-45F1-ADA8-A360290209CD}" type="pres">
      <dgm:prSet presAssocID="{1A321992-0134-4556-B439-8A7D65576AE8}" presName="connectorText" presStyleLbl="sibTrans2D1" presStyleIdx="0" presStyleCnt="3"/>
      <dgm:spPr/>
    </dgm:pt>
    <dgm:pt modelId="{6534F251-74B6-4188-8641-BDD869C2198E}" type="pres">
      <dgm:prSet presAssocID="{FCAF0495-1F1B-474B-B015-2A5A68B7AEED}" presName="node" presStyleLbl="node1" presStyleIdx="1" presStyleCnt="4">
        <dgm:presLayoutVars>
          <dgm:bulletEnabled val="1"/>
        </dgm:presLayoutVars>
      </dgm:prSet>
      <dgm:spPr/>
    </dgm:pt>
    <dgm:pt modelId="{6C4D649B-C23D-4377-AA96-688D8E3A11C1}" type="pres">
      <dgm:prSet presAssocID="{7B14F764-B9AA-4D24-B527-5FABC9BE5BC6}" presName="sibTrans" presStyleLbl="sibTrans2D1" presStyleIdx="1" presStyleCnt="3"/>
      <dgm:spPr/>
    </dgm:pt>
    <dgm:pt modelId="{D78874E6-608C-4710-93D0-B22406ED1E2C}" type="pres">
      <dgm:prSet presAssocID="{7B14F764-B9AA-4D24-B527-5FABC9BE5BC6}" presName="connectorText" presStyleLbl="sibTrans2D1" presStyleIdx="1" presStyleCnt="3"/>
      <dgm:spPr/>
    </dgm:pt>
    <dgm:pt modelId="{7DE5FEB8-7547-4BA3-B396-F39B2543C181}" type="pres">
      <dgm:prSet presAssocID="{0AF87A5D-2375-42A6-817D-1FC6CE4A79E1}" presName="node" presStyleLbl="node1" presStyleIdx="2" presStyleCnt="4">
        <dgm:presLayoutVars>
          <dgm:bulletEnabled val="1"/>
        </dgm:presLayoutVars>
      </dgm:prSet>
      <dgm:spPr/>
    </dgm:pt>
    <dgm:pt modelId="{39FC97D4-51CC-4B93-9C53-986D2306F164}" type="pres">
      <dgm:prSet presAssocID="{8108A9D7-54EF-4BD3-A360-D9C753DE1E92}" presName="sibTrans" presStyleLbl="sibTrans2D1" presStyleIdx="2" presStyleCnt="3"/>
      <dgm:spPr/>
    </dgm:pt>
    <dgm:pt modelId="{70EE27DD-96B8-4CA6-B08D-595D0D8C92B2}" type="pres">
      <dgm:prSet presAssocID="{8108A9D7-54EF-4BD3-A360-D9C753DE1E92}" presName="connectorText" presStyleLbl="sibTrans2D1" presStyleIdx="2" presStyleCnt="3"/>
      <dgm:spPr/>
    </dgm:pt>
    <dgm:pt modelId="{B578A257-4B87-43F9-BC62-91A2978B9568}" type="pres">
      <dgm:prSet presAssocID="{781006BF-03F4-418D-BFA6-4E9C9945E2EB}" presName="node" presStyleLbl="node1" presStyleIdx="3" presStyleCnt="4">
        <dgm:presLayoutVars>
          <dgm:bulletEnabled val="1"/>
        </dgm:presLayoutVars>
      </dgm:prSet>
      <dgm:spPr/>
    </dgm:pt>
  </dgm:ptLst>
  <dgm:cxnLst>
    <dgm:cxn modelId="{2CBE0204-2F1A-49A3-9DC4-E13FACDC63DE}" srcId="{AE128AE8-A39B-45C6-8FF5-50DE84110783}" destId="{0AF87A5D-2375-42A6-817D-1FC6CE4A79E1}" srcOrd="2" destOrd="0" parTransId="{6B518589-B14D-4C11-831A-A7C38323291D}" sibTransId="{8108A9D7-54EF-4BD3-A360-D9C753DE1E92}"/>
    <dgm:cxn modelId="{175FD421-C889-44ED-B711-328CA0324E1C}" type="presOf" srcId="{7B14F764-B9AA-4D24-B527-5FABC9BE5BC6}" destId="{D78874E6-608C-4710-93D0-B22406ED1E2C}" srcOrd="1" destOrd="0" presId="urn:microsoft.com/office/officeart/2005/8/layout/process5"/>
    <dgm:cxn modelId="{3055A136-9DB4-4811-9178-F7E8E29BC417}" srcId="{AE128AE8-A39B-45C6-8FF5-50DE84110783}" destId="{FCAF0495-1F1B-474B-B015-2A5A68B7AEED}" srcOrd="1" destOrd="0" parTransId="{2211EBE1-2FBC-4D81-9336-6FF494CDE992}" sibTransId="{7B14F764-B9AA-4D24-B527-5FABC9BE5BC6}"/>
    <dgm:cxn modelId="{E7689337-6128-4C14-A2FB-BB3BF63E4A67}" type="presOf" srcId="{8108A9D7-54EF-4BD3-A360-D9C753DE1E92}" destId="{39FC97D4-51CC-4B93-9C53-986D2306F164}" srcOrd="0" destOrd="0" presId="urn:microsoft.com/office/officeart/2005/8/layout/process5"/>
    <dgm:cxn modelId="{39BCBF3B-0DD9-4798-AAEC-D536BF52D160}" type="presOf" srcId="{1A321992-0134-4556-B439-8A7D65576AE8}" destId="{866E87C1-7BA3-448B-803D-D9721B10872E}" srcOrd="0" destOrd="0" presId="urn:microsoft.com/office/officeart/2005/8/layout/process5"/>
    <dgm:cxn modelId="{9B261947-11DD-4201-90BB-B84F1D3A2247}" type="presOf" srcId="{781006BF-03F4-418D-BFA6-4E9C9945E2EB}" destId="{B578A257-4B87-43F9-BC62-91A2978B9568}" srcOrd="0" destOrd="0" presId="urn:microsoft.com/office/officeart/2005/8/layout/process5"/>
    <dgm:cxn modelId="{8D76E16E-4794-4E5C-B3A9-E6F215B1404E}" type="presOf" srcId="{0AF87A5D-2375-42A6-817D-1FC6CE4A79E1}" destId="{7DE5FEB8-7547-4BA3-B396-F39B2543C181}" srcOrd="0" destOrd="0" presId="urn:microsoft.com/office/officeart/2005/8/layout/process5"/>
    <dgm:cxn modelId="{6CBBF579-7FFA-41BD-B80B-37ECBE120622}" type="presOf" srcId="{1A321992-0134-4556-B439-8A7D65576AE8}" destId="{5F89ACF1-B4CA-45F1-ADA8-A360290209CD}" srcOrd="1" destOrd="0" presId="urn:microsoft.com/office/officeart/2005/8/layout/process5"/>
    <dgm:cxn modelId="{8DE20091-B41A-46BD-AD19-BCE8E04F70D8}" type="presOf" srcId="{8108A9D7-54EF-4BD3-A360-D9C753DE1E92}" destId="{70EE27DD-96B8-4CA6-B08D-595D0D8C92B2}" srcOrd="1" destOrd="0" presId="urn:microsoft.com/office/officeart/2005/8/layout/process5"/>
    <dgm:cxn modelId="{D7C05294-715F-40A2-8921-FBA07BCC0192}" type="presOf" srcId="{FCAF0495-1F1B-474B-B015-2A5A68B7AEED}" destId="{6534F251-74B6-4188-8641-BDD869C2198E}" srcOrd="0" destOrd="0" presId="urn:microsoft.com/office/officeart/2005/8/layout/process5"/>
    <dgm:cxn modelId="{8ED994A0-8124-4B66-9C18-1D520322BC8E}" type="presOf" srcId="{7B14F764-B9AA-4D24-B527-5FABC9BE5BC6}" destId="{6C4D649B-C23D-4377-AA96-688D8E3A11C1}" srcOrd="0" destOrd="0" presId="urn:microsoft.com/office/officeart/2005/8/layout/process5"/>
    <dgm:cxn modelId="{5C6CF2A8-2C34-4220-9F7D-1BA45B2F19AF}" type="presOf" srcId="{AE128AE8-A39B-45C6-8FF5-50DE84110783}" destId="{E164396B-A3CD-40B3-94EA-8FCBBB5AA081}" srcOrd="0" destOrd="0" presId="urn:microsoft.com/office/officeart/2005/8/layout/process5"/>
    <dgm:cxn modelId="{0060A1BF-0A6D-40CB-ADF0-D61A312B97C5}" type="presOf" srcId="{772C3BE4-FDF9-4DB3-B1F3-7D74A927322A}" destId="{1FEAC685-A12F-4BE2-B211-194FBFCE69E8}" srcOrd="0" destOrd="0" presId="urn:microsoft.com/office/officeart/2005/8/layout/process5"/>
    <dgm:cxn modelId="{FE23FFC6-5D96-48E0-932A-F2468D935525}" srcId="{AE128AE8-A39B-45C6-8FF5-50DE84110783}" destId="{772C3BE4-FDF9-4DB3-B1F3-7D74A927322A}" srcOrd="0" destOrd="0" parTransId="{61FB5FE6-B236-4F77-98BA-28816FB5C5FD}" sibTransId="{1A321992-0134-4556-B439-8A7D65576AE8}"/>
    <dgm:cxn modelId="{11FB70D0-F42A-4B9F-91BA-6C8B2E4E13B6}" srcId="{AE128AE8-A39B-45C6-8FF5-50DE84110783}" destId="{781006BF-03F4-418D-BFA6-4E9C9945E2EB}" srcOrd="3" destOrd="0" parTransId="{2C77013D-4159-4243-AE5B-1BE3CBACCEAC}" sibTransId="{D64BAD24-8062-44CC-8B98-554F37C56ABD}"/>
    <dgm:cxn modelId="{3035F1FA-A7CF-4029-B8C1-7049080CFF12}" type="presParOf" srcId="{E164396B-A3CD-40B3-94EA-8FCBBB5AA081}" destId="{1FEAC685-A12F-4BE2-B211-194FBFCE69E8}" srcOrd="0" destOrd="0" presId="urn:microsoft.com/office/officeart/2005/8/layout/process5"/>
    <dgm:cxn modelId="{19772D19-550E-470F-9C3B-866EF9DCCB80}" type="presParOf" srcId="{E164396B-A3CD-40B3-94EA-8FCBBB5AA081}" destId="{866E87C1-7BA3-448B-803D-D9721B10872E}" srcOrd="1" destOrd="0" presId="urn:microsoft.com/office/officeart/2005/8/layout/process5"/>
    <dgm:cxn modelId="{29B8AD4F-44CC-435F-A63E-661E6DC94AA6}" type="presParOf" srcId="{866E87C1-7BA3-448B-803D-D9721B10872E}" destId="{5F89ACF1-B4CA-45F1-ADA8-A360290209CD}" srcOrd="0" destOrd="0" presId="urn:microsoft.com/office/officeart/2005/8/layout/process5"/>
    <dgm:cxn modelId="{D4810573-A7EE-426B-87B3-D6ED9DF2D3E7}" type="presParOf" srcId="{E164396B-A3CD-40B3-94EA-8FCBBB5AA081}" destId="{6534F251-74B6-4188-8641-BDD869C2198E}" srcOrd="2" destOrd="0" presId="urn:microsoft.com/office/officeart/2005/8/layout/process5"/>
    <dgm:cxn modelId="{DC7A0344-A835-4D15-B742-F3A44205358C}" type="presParOf" srcId="{E164396B-A3CD-40B3-94EA-8FCBBB5AA081}" destId="{6C4D649B-C23D-4377-AA96-688D8E3A11C1}" srcOrd="3" destOrd="0" presId="urn:microsoft.com/office/officeart/2005/8/layout/process5"/>
    <dgm:cxn modelId="{B4672719-5AC8-40FD-A346-6643C2E65519}" type="presParOf" srcId="{6C4D649B-C23D-4377-AA96-688D8E3A11C1}" destId="{D78874E6-608C-4710-93D0-B22406ED1E2C}" srcOrd="0" destOrd="0" presId="urn:microsoft.com/office/officeart/2005/8/layout/process5"/>
    <dgm:cxn modelId="{BE7D0B37-0373-460C-AE58-61F65CD6B868}" type="presParOf" srcId="{E164396B-A3CD-40B3-94EA-8FCBBB5AA081}" destId="{7DE5FEB8-7547-4BA3-B396-F39B2543C181}" srcOrd="4" destOrd="0" presId="urn:microsoft.com/office/officeart/2005/8/layout/process5"/>
    <dgm:cxn modelId="{3406E41C-CFBE-45B1-8F7B-449830D4750C}" type="presParOf" srcId="{E164396B-A3CD-40B3-94EA-8FCBBB5AA081}" destId="{39FC97D4-51CC-4B93-9C53-986D2306F164}" srcOrd="5" destOrd="0" presId="urn:microsoft.com/office/officeart/2005/8/layout/process5"/>
    <dgm:cxn modelId="{6CC1C67D-6038-4B50-8DA7-B9A308B3CE22}" type="presParOf" srcId="{39FC97D4-51CC-4B93-9C53-986D2306F164}" destId="{70EE27DD-96B8-4CA6-B08D-595D0D8C92B2}" srcOrd="0" destOrd="0" presId="urn:microsoft.com/office/officeart/2005/8/layout/process5"/>
    <dgm:cxn modelId="{8890CEF7-CC71-46FD-8B76-9C01D2608838}" type="presParOf" srcId="{E164396B-A3CD-40B3-94EA-8FCBBB5AA081}" destId="{B578A257-4B87-43F9-BC62-91A2978B9568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AC685-A12F-4BE2-B211-194FBFCE69E8}">
      <dsp:nvSpPr>
        <dsp:cNvPr id="0" name=""/>
        <dsp:cNvSpPr/>
      </dsp:nvSpPr>
      <dsp:spPr>
        <a:xfrm>
          <a:off x="1414" y="240718"/>
          <a:ext cx="3015655" cy="1809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L'elaborazione digitale delle immagini mediante l'utilizzo di specifici programmi e dispositivi elettronici, permette di modificare un'immagine digitale apportando variazioni visibili e apprezzabili all'osservatore.</a:t>
          </a:r>
          <a:endParaRPr lang="en-US" sz="1600" kern="1200" dirty="0"/>
        </a:p>
      </dsp:txBody>
      <dsp:txXfrm>
        <a:off x="54409" y="293713"/>
        <a:ext cx="2909665" cy="1703403"/>
      </dsp:txXfrm>
    </dsp:sp>
    <dsp:sp modelId="{866E87C1-7BA3-448B-803D-D9721B10872E}">
      <dsp:nvSpPr>
        <dsp:cNvPr id="0" name=""/>
        <dsp:cNvSpPr/>
      </dsp:nvSpPr>
      <dsp:spPr>
        <a:xfrm>
          <a:off x="3282447" y="771473"/>
          <a:ext cx="639319" cy="7478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2447" y="921049"/>
        <a:ext cx="447523" cy="448730"/>
      </dsp:txXfrm>
    </dsp:sp>
    <dsp:sp modelId="{6534F251-74B6-4188-8641-BDD869C2198E}">
      <dsp:nvSpPr>
        <dsp:cNvPr id="0" name=""/>
        <dsp:cNvSpPr/>
      </dsp:nvSpPr>
      <dsp:spPr>
        <a:xfrm>
          <a:off x="4223332" y="240718"/>
          <a:ext cx="3015655" cy="1809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1) Convoluzione nel dominio spaziale con kernel appositamente progettati </a:t>
          </a:r>
          <a:br>
            <a:rPr lang="it-IT" sz="1600" kern="1200"/>
          </a:br>
          <a:r>
            <a:rPr lang="it-IT" sz="1600" kern="1200"/>
            <a:t>2) Mascheramento di bande di frequenza specifiche nel dominio della frequenza (Fourier) </a:t>
          </a:r>
          <a:endParaRPr lang="en-US" sz="1600" kern="1200"/>
        </a:p>
      </dsp:txBody>
      <dsp:txXfrm>
        <a:off x="4276327" y="293713"/>
        <a:ext cx="2909665" cy="1703403"/>
      </dsp:txXfrm>
    </dsp:sp>
    <dsp:sp modelId="{6C4D649B-C23D-4377-AA96-688D8E3A11C1}">
      <dsp:nvSpPr>
        <dsp:cNvPr id="0" name=""/>
        <dsp:cNvSpPr/>
      </dsp:nvSpPr>
      <dsp:spPr>
        <a:xfrm rot="5400000">
          <a:off x="5411500" y="2261207"/>
          <a:ext cx="639319" cy="7478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5506795" y="2315488"/>
        <a:ext cx="448730" cy="447523"/>
      </dsp:txXfrm>
    </dsp:sp>
    <dsp:sp modelId="{7DE5FEB8-7547-4BA3-B396-F39B2543C181}">
      <dsp:nvSpPr>
        <dsp:cNvPr id="0" name=""/>
        <dsp:cNvSpPr/>
      </dsp:nvSpPr>
      <dsp:spPr>
        <a:xfrm>
          <a:off x="4223332" y="3256374"/>
          <a:ext cx="3015655" cy="1809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I filtri digitali vengono utilizzati per sfocare e rendere più nitide le immagini digitali. </a:t>
          </a:r>
          <a:br>
            <a:rPr lang="it-IT" sz="1600" kern="1200" dirty="0"/>
          </a:br>
          <a:endParaRPr lang="en-US" sz="1600" kern="1200" dirty="0"/>
        </a:p>
      </dsp:txBody>
      <dsp:txXfrm>
        <a:off x="4276327" y="3309369"/>
        <a:ext cx="2909665" cy="1703403"/>
      </dsp:txXfrm>
    </dsp:sp>
    <dsp:sp modelId="{39FC97D4-51CC-4B93-9C53-986D2306F164}">
      <dsp:nvSpPr>
        <dsp:cNvPr id="0" name=""/>
        <dsp:cNvSpPr/>
      </dsp:nvSpPr>
      <dsp:spPr>
        <a:xfrm rot="10800000">
          <a:off x="3318635" y="3787129"/>
          <a:ext cx="639319" cy="7478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510431" y="3936705"/>
        <a:ext cx="447523" cy="448730"/>
      </dsp:txXfrm>
    </dsp:sp>
    <dsp:sp modelId="{B578A257-4B87-43F9-BC62-91A2978B9568}">
      <dsp:nvSpPr>
        <dsp:cNvPr id="0" name=""/>
        <dsp:cNvSpPr/>
      </dsp:nvSpPr>
      <dsp:spPr>
        <a:xfrm>
          <a:off x="1414" y="3256374"/>
          <a:ext cx="3015655" cy="1809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Alla base del: miglioramento delle immagini, classificazione, estrazione di caratteristiche, riconoscimento di pattern o di contorni, ecc…</a:t>
          </a:r>
          <a:endParaRPr lang="en-US" sz="1600" kern="1200"/>
        </a:p>
      </dsp:txBody>
      <dsp:txXfrm>
        <a:off x="54409" y="3309369"/>
        <a:ext cx="2909665" cy="1703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CB691-DA89-4F5C-8915-59CD60D0E3E6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8BF1F-9362-49D1-B76A-FECA36ABC6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75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8BF1F-9362-49D1-B76A-FECA36ABC6FF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39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8BF1F-9362-49D1-B76A-FECA36ABC6FF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98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4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41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474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E115E5-02F5-34E5-758C-63E09E720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149923-5A70-D2BD-2702-0B8AE44E0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740834-4B89-1272-18F7-AC128E1A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01DD0A-429A-67F4-733B-1B8D52A0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F558C8-1838-AC16-249E-9F47F9BA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825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C052C-A543-BD01-62EB-5D2AA90D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309636-C66C-6195-4FE4-C5A20B35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2DEB81-4189-5FDB-5440-B6CFF2497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D9AADC-DF44-CBE8-48F2-8CE9F593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7694A1-DB14-47D2-3E73-0895623D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2467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67988-4499-FDF8-E221-49FA0409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4C982D-D5C2-9ECB-1068-88165C8ED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AC50AB-3081-1454-0D3E-A19909153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102D9D-9762-0C1B-3803-D6CBDA86B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34A6AD-FC63-F48C-488E-D2F84704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120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7F782C-6C85-7EEB-A6E0-C08599CF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01D8B9-9F6B-F382-D9B7-86ABB8C16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AC0C4A-039F-B44D-E0EF-7FD52E1EB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285273-6184-297C-4286-57A8ADCA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49AAFB-DC8A-A456-14D9-AC2EBE3C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126A2C-44B3-CD62-A635-6C360524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4305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142C1A-7937-A5FF-34C2-B98D3D7D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EDB3AD-C363-F702-5764-AC05A0971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787281-CA9E-8FBD-CC2B-5AA6516E6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97BB044-2231-0E1F-6DDF-6F9DA679A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9804833-8EAB-4BF8-20B5-C132FE73B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81D24ED-03F4-490C-8A74-D1CEAF498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18625DB-9B16-6F1C-28AC-034FD304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623AEB4-8B10-B5C8-9CD9-5DC36E21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2107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E7892C-E217-14AB-FF5A-B9D5312D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D1E2D6D-3A9B-3CBB-42D9-8029A5415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80CD73-1C6B-1AFA-66A8-BCEBFAC3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4AABC0F-CA1E-9EA8-5EDC-02C380B8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489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FE9A44-F2B4-81ED-0092-A0B9F2D7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DF655E4-880C-146F-E903-047A386A5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ECF0AA-C208-D06A-06DF-3DC6ABBB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058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CA71EC-F7F2-7CAF-B6B9-2CF3AA54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A8406A-7137-FA8F-090B-F333E2B14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CAFD55-8DD1-667D-C376-E01453B8F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C0144E-FBA8-BBB7-4895-3F7FB824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ED35D5-0989-4DC2-9022-9E9DDA88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6C53EB-AEB8-3467-4674-8522A35EB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700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7B5180-A0BA-8D24-BEA9-825A57CD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C202DBA-D4B6-5B9C-F559-D4B00739B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A35C97-A929-41DF-FACF-6777D186F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FAC404-9412-AF32-F5C0-36748936A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0CE735-F8EE-8417-2F92-03EAD3F3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7BA028-47A3-5D1C-5381-5F2DF2AA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132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6B27C0-D6BB-7202-A199-BA6AE06B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C3220F7-29BE-00DB-DB26-ECA37AC0E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0BF5F3-D721-603C-3FF5-22D73449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AE5BBC-51D7-FB8B-16A6-EC2A5A17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9A8922-AB61-9243-0143-3BB75F7F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7002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C962C76-D31F-7969-9AF0-2ACB59E2C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64CDED9-DE2A-544F-ED25-ABEA876C3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4BF9D8-C202-C3A3-BA7D-0D9583DD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EA419B-A2A5-B67F-DEA4-204ECC06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CFEEE3-F87F-DA57-6969-8A0BA66F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27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8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121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44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69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838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00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41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672E348-B03A-3241-3395-02F632C3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848902-B9F2-21F6-C2E0-B045B52F4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F9EE1F-9977-1D0E-3AFC-4C25748A9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E7486-DD33-4025-A67A-29C655F723FD}" type="datetimeFigureOut">
              <a:rPr lang="it-IT" smtClean="0"/>
              <a:t>20/02/2023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5AD4B8-D83A-0434-F5E0-EA06D7CF0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B97E53-AD9E-B5A6-2CB8-BDC3B7E65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7AD74-AD37-4418-8401-9B8C73A920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74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 /><Relationship Id="rId2" Type="http://schemas.openxmlformats.org/officeDocument/2006/relationships/image" Target="../media/image16.tmp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3.jp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6.jpeg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 /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 /><Relationship Id="rId2" Type="http://schemas.openxmlformats.org/officeDocument/2006/relationships/image" Target="../media/image31.jp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5.tmp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4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 /><Relationship Id="rId7" Type="http://schemas.openxmlformats.org/officeDocument/2006/relationships/image" Target="../media/image51.png" /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0.jpg" /><Relationship Id="rId5" Type="http://schemas.openxmlformats.org/officeDocument/2006/relationships/image" Target="../media/image49.png" /><Relationship Id="rId4" Type="http://schemas.openxmlformats.org/officeDocument/2006/relationships/image" Target="../media/image4.jpeg" 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 /><Relationship Id="rId3" Type="http://schemas.openxmlformats.org/officeDocument/2006/relationships/image" Target="../media/image53.svg" /><Relationship Id="rId7" Type="http://schemas.openxmlformats.org/officeDocument/2006/relationships/image" Target="../media/image8.jpe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6.jpeg" /><Relationship Id="rId5" Type="http://schemas.openxmlformats.org/officeDocument/2006/relationships/image" Target="../media/image55.jpeg" /><Relationship Id="rId4" Type="http://schemas.openxmlformats.org/officeDocument/2006/relationships/image" Target="../media/image54.png" /><Relationship Id="rId9" Type="http://schemas.openxmlformats.org/officeDocument/2006/relationships/image" Target="../media/image58.jpe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7" Type="http://schemas.openxmlformats.org/officeDocument/2006/relationships/image" Target="../media/image64.svg" /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3.png" /><Relationship Id="rId5" Type="http://schemas.openxmlformats.org/officeDocument/2006/relationships/image" Target="../media/image62.png" /><Relationship Id="rId4" Type="http://schemas.openxmlformats.org/officeDocument/2006/relationships/image" Target="../media/image61.png" 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 /><Relationship Id="rId3" Type="http://schemas.openxmlformats.org/officeDocument/2006/relationships/image" Target="../media/image66.svg" /><Relationship Id="rId7" Type="http://schemas.openxmlformats.org/officeDocument/2006/relationships/image" Target="../media/image71.png" /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9.png" /><Relationship Id="rId11" Type="http://schemas.openxmlformats.org/officeDocument/2006/relationships/image" Target="../media/image74.png" /><Relationship Id="rId5" Type="http://schemas.openxmlformats.org/officeDocument/2006/relationships/image" Target="../media/image68.svg" /><Relationship Id="rId10" Type="http://schemas.openxmlformats.org/officeDocument/2006/relationships/image" Target="../media/image73.png" /><Relationship Id="rId4" Type="http://schemas.openxmlformats.org/officeDocument/2006/relationships/image" Target="../media/image67.png" /><Relationship Id="rId9" Type="http://schemas.openxmlformats.org/officeDocument/2006/relationships/image" Target="../media/image51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 /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5.jpeg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 /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0.jpeg" /><Relationship Id="rId5" Type="http://schemas.openxmlformats.org/officeDocument/2006/relationships/image" Target="../media/image79.jpeg" /><Relationship Id="rId4" Type="http://schemas.openxmlformats.org/officeDocument/2006/relationships/image" Target="../media/image580.png" 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 /><Relationship Id="rId3" Type="http://schemas.openxmlformats.org/officeDocument/2006/relationships/image" Target="../media/image81.jpeg" /><Relationship Id="rId7" Type="http://schemas.openxmlformats.org/officeDocument/2006/relationships/image" Target="../media/image85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4.jpeg" /><Relationship Id="rId5" Type="http://schemas.openxmlformats.org/officeDocument/2006/relationships/image" Target="../media/image83.jpeg" /><Relationship Id="rId10" Type="http://schemas.openxmlformats.org/officeDocument/2006/relationships/image" Target="../media/image88.jpeg" /><Relationship Id="rId4" Type="http://schemas.openxmlformats.org/officeDocument/2006/relationships/image" Target="../media/image82.jpeg" /><Relationship Id="rId9" Type="http://schemas.openxmlformats.org/officeDocument/2006/relationships/image" Target="../media/image87.jpeg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 /><Relationship Id="rId1" Type="http://schemas.openxmlformats.org/officeDocument/2006/relationships/slideLayout" Target="../slideLayouts/slideLayout13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7.png" /><Relationship Id="rId7" Type="http://schemas.openxmlformats.org/officeDocument/2006/relationships/image" Target="../media/image8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5.tmp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Immagine 5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96C2E615-5259-F0CE-FF85-6C8CBCA6C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3FC7DE0-C21D-E3AD-5DB2-362A7DFCB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it-IT" sz="7200" b="1" dirty="0">
                <a:solidFill>
                  <a:srgbClr val="FFFFFF"/>
                </a:solidFill>
              </a:rPr>
              <a:t>Progetto di P.S.D.</a:t>
            </a:r>
            <a:br>
              <a:rPr lang="it-IT" sz="7200" b="1" dirty="0">
                <a:solidFill>
                  <a:srgbClr val="FFFFFF"/>
                </a:solidFill>
              </a:rPr>
            </a:br>
            <a:endParaRPr lang="it-IT" sz="7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CAF8B7E-0166-6392-E63C-3FB2F6AED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2" y="4291601"/>
            <a:ext cx="9420658" cy="205704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it-IT" b="1" dirty="0">
              <a:solidFill>
                <a:srgbClr val="FFFFFF"/>
              </a:solidFill>
              <a:highlight>
                <a:srgbClr val="D6784E"/>
              </a:highlight>
              <a:latin typeface="+mn-lt"/>
              <a:cs typeface="Times New Roman" panose="02020603050405020304" pitchFamily="18" charset="0"/>
            </a:endParaRPr>
          </a:p>
          <a:p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cs typeface="Times New Roman"/>
              </a:rPr>
              <a:t>GIORGIO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latin typeface="+mn-lt"/>
                <a:cs typeface="Times New Roman"/>
              </a:rPr>
              <a:t> UBBRIACO ~ AMEDEO ROSARIO 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cs typeface="Times New Roman"/>
              </a:rPr>
              <a:t>GRANDINETTI 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latin typeface="+mn-lt"/>
                <a:cs typeface="Times New Roman"/>
              </a:rPr>
              <a:t>~ 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cs typeface="Times New Roman"/>
              </a:rPr>
              <a:t>HARPEET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latin typeface="+mn-lt"/>
                <a:cs typeface="Times New Roman"/>
              </a:rPr>
              <a:t> S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cs typeface="Times New Roman"/>
              </a:rPr>
              <a:t>INGH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latin typeface="+mn-lt"/>
                <a:cs typeface="Times New Roman"/>
              </a:rPr>
              <a:t> 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cs typeface="Times New Roman"/>
              </a:rPr>
              <a:t>SA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latin typeface="+mn-lt"/>
                <a:cs typeface="Times New Roman"/>
              </a:rPr>
              <a:t>LVATORE COZZA ~ ROCCO DEPIETRA ~ FRANCESCO 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cs typeface="Times New Roman"/>
              </a:rPr>
              <a:t>GO</a:t>
            </a:r>
            <a:r>
              <a:rPr lang="it-IT" sz="2200" b="1" dirty="0">
                <a:solidFill>
                  <a:srgbClr val="FFFFFF"/>
                </a:solidFill>
                <a:highlight>
                  <a:srgbClr val="D6784E"/>
                </a:highlight>
                <a:latin typeface="+mn-lt"/>
                <a:cs typeface="Times New Roman"/>
              </a:rPr>
              <a:t>LLUSCIO</a:t>
            </a:r>
          </a:p>
        </p:txBody>
      </p:sp>
    </p:spTree>
    <p:extLst>
      <p:ext uri="{BB962C8B-B14F-4D97-AF65-F5344CB8AC3E}">
        <p14:creationId xmlns:p14="http://schemas.microsoft.com/office/powerpoint/2010/main" val="250413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D4A143E7-0B03-555A-6AC7-6685E1A3A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62" y="2772825"/>
            <a:ext cx="5580798" cy="260351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7BF463-066F-DFC9-71DB-FC83BFC6D708}"/>
              </a:ext>
            </a:extLst>
          </p:cNvPr>
          <p:cNvSpPr txBox="1"/>
          <p:nvPr/>
        </p:nvSpPr>
        <p:spPr>
          <a:xfrm>
            <a:off x="8112011" y="2344641"/>
            <a:ext cx="2820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processing_en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(dalla FSM)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36D0E1-1108-245B-51AB-B4FF78DEB747}"/>
              </a:ext>
            </a:extLst>
          </p:cNvPr>
          <p:cNvSpPr txBox="1"/>
          <p:nvPr/>
        </p:nvSpPr>
        <p:spPr>
          <a:xfrm>
            <a:off x="648705" y="1164364"/>
            <a:ext cx="1082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L’intera struttura può essere vista come un unico array monodimensionale di registri connessi in cascata da 261 posizioni (da 0 a 260). Attraverso 2 for-generate innestati la finestra viene costruita prelevando i pixel nei registri nelle posizioni: 0-4 per la prima riga della finestra, 64-68 per la seconda riga, 128-132 per la terza riga e così via…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6D00B5-F172-05BE-08CB-486315687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43" y="2229229"/>
            <a:ext cx="3673112" cy="103155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7103F6D-918F-B47A-9F4E-459921EF63E2}"/>
              </a:ext>
            </a:extLst>
          </p:cNvPr>
          <p:cNvSpPr txBox="1"/>
          <p:nvPr/>
        </p:nvSpPr>
        <p:spPr>
          <a:xfrm>
            <a:off x="690112" y="3868604"/>
            <a:ext cx="38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N° cicli di clock affinché il primo pixel arrivi in posizione centrale della finestra (registri che deve attraversare)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072BDB0-B3BB-A577-CF3F-DDEE5F44D28F}"/>
              </a:ext>
            </a:extLst>
          </p:cNvPr>
          <p:cNvSpPr txBox="1"/>
          <p:nvPr/>
        </p:nvSpPr>
        <p:spPr>
          <a:xfrm>
            <a:off x="4433978" y="4145603"/>
            <a:ext cx="10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131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9946181-4736-2432-FE7B-41FC1E67F3AD}"/>
              </a:ext>
            </a:extLst>
          </p:cNvPr>
          <p:cNvSpPr txBox="1"/>
          <p:nvPr/>
        </p:nvSpPr>
        <p:spPr>
          <a:xfrm>
            <a:off x="1061049" y="5491515"/>
            <a:ext cx="445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Latenza del circuito = 134 , throughput = 1 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2ED2A24-1511-2770-56A2-51C42A39F47C}"/>
              </a:ext>
            </a:extLst>
          </p:cNvPr>
          <p:cNvSpPr txBox="1"/>
          <p:nvPr/>
        </p:nvSpPr>
        <p:spPr>
          <a:xfrm>
            <a:off x="756473" y="4977443"/>
            <a:ext cx="413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N° registri di Pipeline = 3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BA105A3-151B-8570-DFF5-F8F950CD9BAA}"/>
              </a:ext>
            </a:extLst>
          </p:cNvPr>
          <p:cNvSpPr/>
          <p:nvPr/>
        </p:nvSpPr>
        <p:spPr>
          <a:xfrm>
            <a:off x="841253" y="5633049"/>
            <a:ext cx="289380" cy="862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C498BFE-080F-E47C-7F37-69D4CA0F1AC8}"/>
              </a:ext>
            </a:extLst>
          </p:cNvPr>
          <p:cNvSpPr/>
          <p:nvPr/>
        </p:nvSpPr>
        <p:spPr>
          <a:xfrm>
            <a:off x="9992570" y="2772825"/>
            <a:ext cx="940279" cy="223986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E4831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E52F53B-E982-75BC-0B81-E7B1868B96CF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480FB07-C467-996A-5AB3-8B9B8AADB161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9C9F60-E1F7-8415-D68E-C86D37A071B8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58F9244-E31A-BFEC-CDE8-4F838DDAA47F}"/>
              </a:ext>
            </a:extLst>
          </p:cNvPr>
          <p:cNvSpPr txBox="1"/>
          <p:nvPr/>
        </p:nvSpPr>
        <p:spPr>
          <a:xfrm>
            <a:off x="3735704" y="240612"/>
            <a:ext cx="4781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411542921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7E6ECC8-A411-4DF0-FEC8-CD2B9121970D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BB976A-4FC3-7DD9-12B9-A6DA4E66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48" y="512708"/>
            <a:ext cx="10058400" cy="805079"/>
          </a:xfrm>
        </p:spPr>
        <p:txBody>
          <a:bodyPr>
            <a:normAutofit/>
          </a:bodyPr>
          <a:lstStyle/>
          <a:p>
            <a:r>
              <a:rPr lang="it-IT" b="1" dirty="0" err="1">
                <a:solidFill>
                  <a:schemeClr val="tx1"/>
                </a:solidFill>
              </a:rPr>
              <a:t>Pre-Adder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8ECDA8-0B30-A89B-44D7-FCB94EDFA12A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E95153E-F0EE-4C2D-5929-B3F3D2CA1875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CCF438-DD5E-6178-07A9-C03A173AC420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D6DCCC-3CC3-BD8C-2EF0-EA83F93CF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88" y="239415"/>
            <a:ext cx="3664873" cy="579853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34555A-D693-4BAA-4F46-42C37E5A792D}"/>
              </a:ext>
            </a:extLst>
          </p:cNvPr>
          <p:cNvSpPr txBox="1"/>
          <p:nvPr/>
        </p:nvSpPr>
        <p:spPr>
          <a:xfrm>
            <a:off x="167148" y="1623527"/>
            <a:ext cx="63309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Sono richiesti: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- 4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pre-adder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che eseguono la somma a 4 operandi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- 1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pre-adder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che esegue la somma a 8 operandi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 circuiti sommatori ricevono in ingresso i valori dei pixel a 9-bit.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Viene utilizzato l’approccio ad albero di somma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Carry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Save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3753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7E6ECC8-A411-4DF0-FEC8-CD2B9121970D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8ECDA8-0B30-A89B-44D7-FCB94EDFA12A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E95153E-F0EE-4C2D-5929-B3F3D2CA1875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CCF438-DD5E-6178-07A9-C03A173AC420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4B1055B-90E7-EAA7-1AEC-A31906909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42" y="668895"/>
            <a:ext cx="3179432" cy="51434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F91A179-E2ED-BB72-83EB-23A89E94F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77" y="783032"/>
            <a:ext cx="8327923" cy="51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37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7E6ECC8-A411-4DF0-FEC8-CD2B9121970D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BB976A-4FC3-7DD9-12B9-A6DA4E66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48" y="643052"/>
            <a:ext cx="10058400" cy="805079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sz="4000" b="1" dirty="0">
                <a:solidFill>
                  <a:schemeClr val="tx1"/>
                </a:solidFill>
              </a:rPr>
              <a:t>Albero CSA vs Albero RCA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a 5">
                <a:extLst>
                  <a:ext uri="{FF2B5EF4-FFF2-40B4-BE49-F238E27FC236}">
                    <a16:creationId xmlns:a16="http://schemas.microsoft.com/office/drawing/2014/main" id="{7428D13F-7C3B-F258-D23A-D2851BB2D45F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028137" y="2032188"/>
              <a:ext cx="10436276" cy="1753157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5185850">
                      <a:extLst>
                        <a:ext uri="{9D8B030D-6E8A-4147-A177-3AD203B41FA5}">
                          <a16:colId xmlns:a16="http://schemas.microsoft.com/office/drawing/2014/main" val="1078748428"/>
                        </a:ext>
                      </a:extLst>
                    </a:gridCol>
                    <a:gridCol w="5250426">
                      <a:extLst>
                        <a:ext uri="{9D8B030D-6E8A-4147-A177-3AD203B41FA5}">
                          <a16:colId xmlns:a16="http://schemas.microsoft.com/office/drawing/2014/main" val="107291004"/>
                        </a:ext>
                      </a:extLst>
                    </a:gridCol>
                  </a:tblGrid>
                  <a:tr h="561517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 ALBERO CSA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ALBERO RCA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4528431"/>
                      </a:ext>
                    </a:extLst>
                  </a:tr>
                  <a:tr h="50036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𝝉</m:t>
                              </m:r>
                              <m:r>
                                <a:rPr lang="it-IT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𝑭𝑨</m:t>
                                  </m:r>
                                </m:sub>
                              </m:sSub>
                              <m:r>
                                <a:rPr lang="it-IT" sz="18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𝑹𝑪𝑨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</m:d>
                            </m:oMath>
                          </a14:m>
                          <a:r>
                            <a:rPr lang="it-IT" b="1" dirty="0"/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it-IT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𝟏𝟑</m:t>
                                  </m:r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𝑭𝑨</m:t>
                                  </m:r>
                                </m:sub>
                              </m:sSub>
                            </m:oMath>
                          </a14:m>
                          <a:endParaRPr lang="it-IT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𝝉</m:t>
                                </m:r>
                                <m:r>
                                  <a:rPr lang="it-IT" sz="18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𝑹𝑪𝑨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e>
                                </m:d>
                                <m:r>
                                  <a:rPr lang="it-IT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𝑹𝑪𝑨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</m:t>
                                    </m:r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e>
                                </m:d>
                                <m:r>
                                  <a:rPr lang="it-IT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  <m:r>
                                      <a:rPr lang="it-IT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it-IT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𝑭𝑨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5729635"/>
                      </a:ext>
                    </a:extLst>
                  </a:tr>
                  <a:tr h="691273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it-IT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𝝉</m:t>
                              </m:r>
                              <m:r>
                                <a:rPr lang="it-IT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𝑭𝑨</m:t>
                                  </m:r>
                                </m:sub>
                              </m:sSub>
                              <m:r>
                                <a:rPr lang="it-IT" sz="18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𝑹𝑪𝑨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𝟒</m:t>
                                  </m:r>
                                </m:e>
                              </m:d>
                            </m:oMath>
                          </a14:m>
                          <a:r>
                            <a:rPr lang="it-IT" b="1" dirty="0"/>
                            <a:t>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it-IT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𝟏𝟕</m:t>
                                  </m:r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𝑭𝑨</m:t>
                                  </m:r>
                                </m:sub>
                              </m:sSub>
                            </m:oMath>
                          </a14:m>
                          <a:endParaRPr lang="it-IT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it-IT" sz="1800" b="1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it-IT" sz="1800" b="1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𝑹𝑪𝑨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it-IT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𝑹𝑪𝑨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</m:d>
                              <m:r>
                                <a:rPr lang="it-IT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𝑹𝑪𝑨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e>
                              </m:d>
                            </m:oMath>
                          </a14:m>
                          <a:r>
                            <a:rPr lang="it-IT" sz="18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𝟑𝟑</m:t>
                                  </m:r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it-IT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𝑭𝑨</m:t>
                                  </m:r>
                                </m:sub>
                              </m:sSub>
                            </m:oMath>
                          </a14:m>
                          <a:endParaRPr lang="it-IT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781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a 5">
                <a:extLst>
                  <a:ext uri="{FF2B5EF4-FFF2-40B4-BE49-F238E27FC236}">
                    <a16:creationId xmlns:a16="http://schemas.microsoft.com/office/drawing/2014/main" id="{7428D13F-7C3B-F258-D23A-D2851BB2D45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23559337"/>
                  </p:ext>
                </p:extLst>
              </p:nvPr>
            </p:nvGraphicFramePr>
            <p:xfrm>
              <a:off x="1028137" y="2032188"/>
              <a:ext cx="10436276" cy="1753157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5185850">
                      <a:extLst>
                        <a:ext uri="{9D8B030D-6E8A-4147-A177-3AD203B41FA5}">
                          <a16:colId xmlns:a16="http://schemas.microsoft.com/office/drawing/2014/main" val="1078748428"/>
                        </a:ext>
                      </a:extLst>
                    </a:gridCol>
                    <a:gridCol w="5250426">
                      <a:extLst>
                        <a:ext uri="{9D8B030D-6E8A-4147-A177-3AD203B41FA5}">
                          <a16:colId xmlns:a16="http://schemas.microsoft.com/office/drawing/2014/main" val="107291004"/>
                        </a:ext>
                      </a:extLst>
                    </a:gridCol>
                  </a:tblGrid>
                  <a:tr h="561517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 ALBERO CSA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ALBERO RCA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4528431"/>
                      </a:ext>
                    </a:extLst>
                  </a:tr>
                  <a:tr h="50036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t="-118293" r="-101528" b="-1426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98724" t="-118293" r="-232" b="-1426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5729635"/>
                      </a:ext>
                    </a:extLst>
                  </a:tr>
                  <a:tr h="69127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t="-157018" r="-10152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8724" t="-157018" r="-232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781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8ECDA8-0B30-A89B-44D7-FCB94EDFA12A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E95153E-F0EE-4C2D-5929-B3F3D2CA1875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CCF438-DD5E-6178-07A9-C03A173AC420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</p:spTree>
    <p:extLst>
      <p:ext uri="{BB962C8B-B14F-4D97-AF65-F5344CB8AC3E}">
        <p14:creationId xmlns:p14="http://schemas.microsoft.com/office/powerpoint/2010/main" val="254497546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515E50-273C-E6A6-997E-98496D9BC111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FB1F20-3EF5-811D-0744-B756B7AD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3070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Booth </a:t>
            </a:r>
            <a:r>
              <a:rPr lang="it-IT" b="1" dirty="0" err="1">
                <a:solidFill>
                  <a:schemeClr val="tx1"/>
                </a:solidFill>
              </a:rPr>
              <a:t>Multiplier</a:t>
            </a:r>
            <a:r>
              <a:rPr lang="it-IT" b="1" dirty="0">
                <a:solidFill>
                  <a:schemeClr val="tx1"/>
                </a:solidFill>
              </a:rPr>
              <a:t> e </a:t>
            </a:r>
            <a:r>
              <a:rPr lang="it-IT" b="1" dirty="0" err="1">
                <a:solidFill>
                  <a:schemeClr val="tx1"/>
                </a:solidFill>
              </a:rPr>
              <a:t>Precomputation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Unity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4353EDC-1BEA-53A2-9C6E-8D038AF77348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EBAD343-5AA5-65B5-6CBB-40003121A543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7F7EB4-C4A3-5482-7F8D-135E1AC26EF4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EE7135F-23FA-68F7-A851-2D25895BA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5135105"/>
            <a:ext cx="9310672" cy="10063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B98EB57-2E6E-2BF6-F9A6-D1359C057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77" y="3175426"/>
            <a:ext cx="6957060" cy="17373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63805B-36E0-C43E-FCFB-44A4D1B63D43}"/>
              </a:ext>
            </a:extLst>
          </p:cNvPr>
          <p:cNvSpPr txBox="1"/>
          <p:nvPr/>
        </p:nvSpPr>
        <p:spPr>
          <a:xfrm>
            <a:off x="319342" y="1224993"/>
            <a:ext cx="32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MOLTIPLICATORE -&gt; codifica</a:t>
            </a: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8218548-FDFC-5A77-F005-E6D9F7A5E1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42" y="1611026"/>
            <a:ext cx="2946400" cy="32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341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515E50-273C-E6A6-997E-98496D9BC111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FB1F20-3EF5-811D-0744-B756B7AD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3070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Booth </a:t>
            </a:r>
            <a:r>
              <a:rPr lang="it-IT" b="1" err="1">
                <a:solidFill>
                  <a:schemeClr val="tx1"/>
                </a:solidFill>
              </a:rPr>
              <a:t>Multiplier</a:t>
            </a:r>
            <a:r>
              <a:rPr lang="it-IT" b="1">
                <a:solidFill>
                  <a:schemeClr val="tx1"/>
                </a:solidFill>
              </a:rPr>
              <a:t> – Booth encoders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C4047B-3893-C297-7795-61705F90B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7787"/>
            <a:ext cx="5834632" cy="188478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2976D0D-F11D-C68D-A1C4-7C9EF8B91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31641"/>
            <a:ext cx="5649192" cy="47491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826B6A-9449-FA4C-96E7-C56AE2B54D69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FD57DD-103B-C559-72FB-8F468821F863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8096AA-8C7D-4D2C-D543-D13F942ACEE5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pic>
        <p:nvPicPr>
          <p:cNvPr id="3" name="Immagine 2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27F02ED4-75E1-8D79-F5BA-F7F2BCAC3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11" y="1263278"/>
            <a:ext cx="2693006" cy="23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786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515E50-273C-E6A6-997E-98496D9BC111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740B6A6-846B-5FC7-CAC3-27C9DFF7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" y="2260184"/>
            <a:ext cx="6950784" cy="29742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951857-1E6E-FD11-152F-0C8484DC85EC}"/>
              </a:ext>
            </a:extLst>
          </p:cNvPr>
          <p:cNvSpPr txBox="1"/>
          <p:nvPr/>
        </p:nvSpPr>
        <p:spPr>
          <a:xfrm>
            <a:off x="7662832" y="2967335"/>
            <a:ext cx="45004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Ingressi ai multiplexer su 14 bit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Ingressi all’albero di somma finale su 20 bit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Risultato su 23 bit ma troncato a 20 bit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AC0C965-D209-98DF-D7CD-77E70411D44A}"/>
              </a:ext>
            </a:extLst>
          </p:cNvPr>
          <p:cNvSpPr txBox="1">
            <a:spLocks/>
          </p:cNvSpPr>
          <p:nvPr/>
        </p:nvSpPr>
        <p:spPr>
          <a:xfrm>
            <a:off x="1097280" y="911748"/>
            <a:ext cx="10058400" cy="833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Booth </a:t>
            </a:r>
            <a:r>
              <a:rPr kumimoji="0" lang="it-IT" sz="4800" b="1" i="0" u="none" strike="noStrike" kern="12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Multiplier</a:t>
            </a:r>
            <a:r>
              <a:rPr kumimoji="0" lang="it-IT" sz="4800" b="1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– MUX 5 a 1 e </a:t>
            </a:r>
            <a:r>
              <a:rPr kumimoji="0" lang="it-IT" sz="4800" b="1" i="0" u="none" strike="noStrike" kern="12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Adder</a:t>
            </a:r>
            <a:r>
              <a:rPr kumimoji="0" lang="it-IT" sz="4800" b="1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it-IT" sz="4800" b="1" i="0" u="none" strike="noStrike" kern="12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Tree</a:t>
            </a:r>
            <a:endParaRPr kumimoji="0" lang="it-IT" sz="4800" b="1" i="0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E8D97E-10E3-A3AA-9F02-F0FD80FF69B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37F770-B90F-37F0-E783-DCA7ACE2BC40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03CD0C3-F492-F026-1BBC-70165EB7F13F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</p:spTree>
    <p:extLst>
      <p:ext uri="{BB962C8B-B14F-4D97-AF65-F5344CB8AC3E}">
        <p14:creationId xmlns:p14="http://schemas.microsoft.com/office/powerpoint/2010/main" val="25779199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515E50-273C-E6A6-997E-98496D9BC111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FB1F20-3EF5-811D-0744-B756B7AD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3070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Booth </a:t>
            </a:r>
            <a:r>
              <a:rPr lang="it-IT" b="1" dirty="0" err="1">
                <a:solidFill>
                  <a:schemeClr val="tx1"/>
                </a:solidFill>
              </a:rPr>
              <a:t>Multiplier</a:t>
            </a:r>
            <a:r>
              <a:rPr lang="it-IT" b="1" dirty="0">
                <a:solidFill>
                  <a:schemeClr val="tx1"/>
                </a:solidFill>
              </a:rPr>
              <a:t> – </a:t>
            </a:r>
            <a:r>
              <a:rPr lang="it-IT" b="1" dirty="0" err="1">
                <a:solidFill>
                  <a:schemeClr val="tx1"/>
                </a:solidFill>
              </a:rPr>
              <a:t>Schematic</a:t>
            </a:r>
            <a:endParaRPr lang="it-IT" b="1" dirty="0">
              <a:solidFill>
                <a:schemeClr val="tx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11931D-BA44-BB31-8F0B-334F5A18D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" t="1463" r="7906"/>
          <a:stretch/>
        </p:blipFill>
        <p:spPr>
          <a:xfrm>
            <a:off x="138867" y="1119673"/>
            <a:ext cx="8056203" cy="501442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8FE091-147E-CF8D-880D-9C3131C1CAB3}"/>
              </a:ext>
            </a:extLst>
          </p:cNvPr>
          <p:cNvSpPr txBox="1"/>
          <p:nvPr/>
        </p:nvSpPr>
        <p:spPr>
          <a:xfrm>
            <a:off x="8215059" y="3094499"/>
            <a:ext cx="36576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MOLTIPLICATORE = COEFFICIENTE KERNEL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MOLTIPLICANDO = USCITA PRE ADDERS &amp;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        PIXEL CENTRALE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4353EDC-1BEA-53A2-9C6E-8D038AF77348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EBAD343-5AA5-65B5-6CBB-40003121A543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7F7EB4-C4A3-5482-7F8D-135E1AC26EF4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</p:spTree>
    <p:extLst>
      <p:ext uri="{BB962C8B-B14F-4D97-AF65-F5344CB8AC3E}">
        <p14:creationId xmlns:p14="http://schemas.microsoft.com/office/powerpoint/2010/main" val="30396872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F76ED7-51CD-0A33-1950-468F79ADB1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274086"/>
            <a:ext cx="10058400" cy="831850"/>
          </a:xfrm>
        </p:spPr>
        <p:txBody>
          <a:bodyPr/>
          <a:lstStyle/>
          <a:p>
            <a:r>
              <a:rPr lang="it-IT" b="1" dirty="0" err="1">
                <a:solidFill>
                  <a:schemeClr val="tx1"/>
                </a:solidFill>
              </a:rPr>
              <a:t>Final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Adder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Tree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F3A5DC-B134-E2B8-723B-69FCA3929F5B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3F7AD8-45D3-44C6-E3F0-09F6F035381D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D7DDAA-73F3-8934-649D-29802248BFA6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A2F8A19A-8FFC-4676-A5E0-908F39EEE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17" y="1105936"/>
            <a:ext cx="7639844" cy="505680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8D2583C-1294-4715-BD96-94AE105C6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1638300"/>
            <a:ext cx="1181862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8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1383310-6E90-0C59-FFC2-62B1CBC0A4CC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F9861F5-0300-FF1F-0345-E71199F9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Autofit/>
          </a:bodyPr>
          <a:lstStyle/>
          <a:p>
            <a:r>
              <a:rPr lang="it-IT" b="1" dirty="0">
                <a:solidFill>
                  <a:schemeClr val="tx1"/>
                </a:solidFill>
              </a:rPr>
              <a:t>Counter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BE86B3E-C1FD-F8B6-39A7-7511B5A785D4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5808AC-6C12-52FF-8A63-52AA2B735BD5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0A766C-2969-194C-AA4B-3D74392E105A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pic>
        <p:nvPicPr>
          <p:cNvPr id="7" name="Immagine 6" descr="Immagine che contiene testo, dispositivo, termometro, calibro&#10;&#10;Descrizione generata automaticamente">
            <a:extLst>
              <a:ext uri="{FF2B5EF4-FFF2-40B4-BE49-F238E27FC236}">
                <a16:creationId xmlns:a16="http://schemas.microsoft.com/office/drawing/2014/main" id="{1B043B2F-D650-466E-A1DB-67EB14B37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6" r="22968"/>
          <a:stretch/>
        </p:blipFill>
        <p:spPr>
          <a:xfrm>
            <a:off x="9316277" y="286603"/>
            <a:ext cx="2657501" cy="588940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324E594-B5E3-4992-8F57-2AAD63E91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" r="1946"/>
          <a:stretch/>
        </p:blipFill>
        <p:spPr>
          <a:xfrm>
            <a:off x="218221" y="988906"/>
            <a:ext cx="11511104" cy="508058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36F9CF58-39FF-4338-A175-DE4863C952BE}"/>
              </a:ext>
            </a:extLst>
          </p:cNvPr>
          <p:cNvSpPr/>
          <p:nvPr/>
        </p:nvSpPr>
        <p:spPr>
          <a:xfrm>
            <a:off x="2888974" y="1623528"/>
            <a:ext cx="1686440" cy="155438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E4831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2EDB0B2-0794-4A40-AAB6-77292D20F872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4328441" y="1623529"/>
            <a:ext cx="4974585" cy="227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343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11367 -0.0488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157BD-8B92-22F9-D300-B08BCFD8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95C5D-B4F8-5B84-3741-F5FF1851D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5445"/>
            <a:ext cx="10058400" cy="4208207"/>
          </a:xfrm>
        </p:spPr>
        <p:txBody>
          <a:bodyPr>
            <a:normAutofit fontScale="92500" lnSpcReduction="20000"/>
          </a:bodyPr>
          <a:lstStyle/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Introduzione e stato dell’arte</a:t>
            </a: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Obiettivo del progetto</a:t>
            </a: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Descrizione schema a blocchi</a:t>
            </a: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chemeClr val="tx1"/>
                </a:solidFill>
              </a:rPr>
              <a:t>BufferLine</a:t>
            </a:r>
            <a:endParaRPr lang="it-IT" sz="2400" dirty="0">
              <a:solidFill>
                <a:schemeClr val="tx1"/>
              </a:solidFill>
            </a:endParaRP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chemeClr val="tx1"/>
                </a:solidFill>
              </a:rPr>
              <a:t>Pre-Adder</a:t>
            </a:r>
            <a:endParaRPr lang="it-IT" sz="2400" dirty="0">
              <a:solidFill>
                <a:schemeClr val="tx1"/>
              </a:solidFill>
            </a:endParaRP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Booth </a:t>
            </a:r>
            <a:r>
              <a:rPr lang="it-IT" sz="2400" dirty="0" err="1">
                <a:solidFill>
                  <a:schemeClr val="tx1"/>
                </a:solidFill>
              </a:rPr>
              <a:t>Multiplier</a:t>
            </a:r>
            <a:endParaRPr lang="it-IT" sz="2400" dirty="0">
              <a:solidFill>
                <a:schemeClr val="tx1"/>
              </a:solidFill>
            </a:endParaRP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chemeClr val="tx1"/>
                </a:solidFill>
              </a:rPr>
              <a:t>Final-Adder</a:t>
            </a:r>
            <a:endParaRPr lang="it-IT" sz="2400" dirty="0">
              <a:solidFill>
                <a:schemeClr val="tx1"/>
              </a:solidFill>
            </a:endParaRP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Counter</a:t>
            </a:r>
            <a:endParaRPr lang="it-IT" sz="1900" dirty="0">
              <a:solidFill>
                <a:schemeClr val="tx1"/>
              </a:solidFill>
            </a:endParaRP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FSM</a:t>
            </a: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Simulazione</a:t>
            </a: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Report</a:t>
            </a:r>
            <a:endParaRPr lang="it-IT" sz="1050" dirty="0">
              <a:solidFill>
                <a:schemeClr val="tx1"/>
              </a:solidFill>
            </a:endParaRP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Testing e validazione</a:t>
            </a:r>
            <a:endParaRPr lang="it-IT" sz="1050" dirty="0">
              <a:solidFill>
                <a:schemeClr val="tx1"/>
              </a:solidFill>
            </a:endParaRPr>
          </a:p>
          <a:p>
            <a:pPr lvl="1" algn="just">
              <a:buClr>
                <a:srgbClr val="BD582C"/>
              </a:buClr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tx1"/>
                </a:solidFill>
              </a:rPr>
              <a:t>Conclusioni</a:t>
            </a:r>
            <a:endParaRPr lang="it-IT" sz="5400" dirty="0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D6707-7AE7-D4C8-93D3-6D2A3298A320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F85A55-9B73-54B1-B9AA-C5F3B03DC092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173372-7FF0-0D4C-2699-8261455BB095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</p:spTree>
    <p:extLst>
      <p:ext uri="{BB962C8B-B14F-4D97-AF65-F5344CB8AC3E}">
        <p14:creationId xmlns:p14="http://schemas.microsoft.com/office/powerpoint/2010/main" val="23213509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3812AE-B0A0-740A-2817-B6F3250F22D4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A167679-9A19-40B5-BF7D-12D6FAB0F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r="12765" b="38583"/>
          <a:stretch/>
        </p:blipFill>
        <p:spPr>
          <a:xfrm>
            <a:off x="4991725" y="1082352"/>
            <a:ext cx="6951079" cy="48043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A61D60-547F-D8E4-9ADA-78C96336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5748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Counter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253591-EF94-1093-033C-C6E4CA90F064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3A7E89-A100-A81A-F74A-7F62D55DCE32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BC3C45-D83D-223B-C351-D452B1480B96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8D5662-F670-413A-818E-50750F4469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9059" y="1399306"/>
            <a:ext cx="4532666" cy="47125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E2DAD3A-CB5F-40C8-A2AC-4086728F3C7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r="4391"/>
          <a:stretch/>
        </p:blipFill>
        <p:spPr>
          <a:xfrm>
            <a:off x="1875216" y="1799726"/>
            <a:ext cx="8236193" cy="34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0319C71-0422-8225-BFD5-88CCD97D6273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30F1F6-1E56-0B1D-8BB4-9D489F3C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7756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FSM – Black Box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4612B0-A6BF-DA98-DDA3-B91E47E9548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4C26E-22F7-D6AF-E540-8B4DC019B020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0EAD1-32EB-6D2D-9DC7-C0D6E01D4BC6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67A21FB-4F46-B2A4-18B3-F5F08F8166FD}"/>
              </a:ext>
            </a:extLst>
          </p:cNvPr>
          <p:cNvSpPr/>
          <p:nvPr/>
        </p:nvSpPr>
        <p:spPr>
          <a:xfrm>
            <a:off x="4253210" y="2132045"/>
            <a:ext cx="3219062" cy="25939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FSM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C67CBEF-748D-8D1B-ACC8-B00B5F2D24D7}"/>
              </a:ext>
            </a:extLst>
          </p:cNvPr>
          <p:cNvCxnSpPr/>
          <p:nvPr/>
        </p:nvCxnSpPr>
        <p:spPr>
          <a:xfrm>
            <a:off x="2043405" y="2505270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4010009-67F8-F171-AFE2-6856B170539B}"/>
              </a:ext>
            </a:extLst>
          </p:cNvPr>
          <p:cNvCxnSpPr/>
          <p:nvPr/>
        </p:nvCxnSpPr>
        <p:spPr>
          <a:xfrm>
            <a:off x="2043405" y="2950029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C607E7A-1A27-FDF8-9C1B-4A5E1B1368BD}"/>
              </a:ext>
            </a:extLst>
          </p:cNvPr>
          <p:cNvCxnSpPr/>
          <p:nvPr/>
        </p:nvCxnSpPr>
        <p:spPr>
          <a:xfrm>
            <a:off x="2043405" y="3404119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E03E75B-B7AE-AC18-607D-60F414786B72}"/>
              </a:ext>
            </a:extLst>
          </p:cNvPr>
          <p:cNvCxnSpPr/>
          <p:nvPr/>
        </p:nvCxnSpPr>
        <p:spPr>
          <a:xfrm>
            <a:off x="2043405" y="4324739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A0C4201-9439-F02B-F6B7-FA60542B1039}"/>
              </a:ext>
            </a:extLst>
          </p:cNvPr>
          <p:cNvCxnSpPr/>
          <p:nvPr/>
        </p:nvCxnSpPr>
        <p:spPr>
          <a:xfrm>
            <a:off x="2043405" y="3853543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89C8DB4-B97B-C62E-367B-3293EDCB9B09}"/>
              </a:ext>
            </a:extLst>
          </p:cNvPr>
          <p:cNvCxnSpPr/>
          <p:nvPr/>
        </p:nvCxnSpPr>
        <p:spPr>
          <a:xfrm>
            <a:off x="7472272" y="2508381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B0810F5-E788-9388-4F5C-4E51CED12B3D}"/>
              </a:ext>
            </a:extLst>
          </p:cNvPr>
          <p:cNvCxnSpPr/>
          <p:nvPr/>
        </p:nvCxnSpPr>
        <p:spPr>
          <a:xfrm>
            <a:off x="7472272" y="2953140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59923F1-A4C1-E34E-71CA-368361D8366E}"/>
              </a:ext>
            </a:extLst>
          </p:cNvPr>
          <p:cNvCxnSpPr/>
          <p:nvPr/>
        </p:nvCxnSpPr>
        <p:spPr>
          <a:xfrm>
            <a:off x="7472272" y="3407230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D04ECB6-B4A4-EE2E-D0FE-2E22138E4DA7}"/>
              </a:ext>
            </a:extLst>
          </p:cNvPr>
          <p:cNvCxnSpPr/>
          <p:nvPr/>
        </p:nvCxnSpPr>
        <p:spPr>
          <a:xfrm>
            <a:off x="7472272" y="4327850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A71CCC6-8323-7ED7-70C1-9A77CD316949}"/>
              </a:ext>
            </a:extLst>
          </p:cNvPr>
          <p:cNvCxnSpPr/>
          <p:nvPr/>
        </p:nvCxnSpPr>
        <p:spPr>
          <a:xfrm>
            <a:off x="7472272" y="3856654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6C7BFE9-91A7-82AA-5FD1-739B1A40767C}"/>
              </a:ext>
            </a:extLst>
          </p:cNvPr>
          <p:cNvSpPr txBox="1"/>
          <p:nvPr/>
        </p:nvSpPr>
        <p:spPr>
          <a:xfrm>
            <a:off x="1573271" y="231127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clk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D5B239-D748-6478-5E81-73C2BEDF06DD}"/>
              </a:ext>
            </a:extLst>
          </p:cNvPr>
          <p:cNvSpPr txBox="1"/>
          <p:nvPr/>
        </p:nvSpPr>
        <p:spPr>
          <a:xfrm>
            <a:off x="1461301" y="276264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14E8374-ABD3-2491-5F79-19C433A0C656}"/>
              </a:ext>
            </a:extLst>
          </p:cNvPr>
          <p:cNvSpPr txBox="1"/>
          <p:nvPr/>
        </p:nvSpPr>
        <p:spPr>
          <a:xfrm>
            <a:off x="1385263" y="3176300"/>
            <a:ext cx="7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523707C-6911-E554-B0A5-6EA61CF5BE9F}"/>
              </a:ext>
            </a:extLst>
          </p:cNvPr>
          <p:cNvSpPr txBox="1"/>
          <p:nvPr/>
        </p:nvSpPr>
        <p:spPr>
          <a:xfrm>
            <a:off x="712685" y="3635838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read_enable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B39A735-868C-DF1B-1F85-F2380613D0A1}"/>
              </a:ext>
            </a:extLst>
          </p:cNvPr>
          <p:cNvSpPr txBox="1"/>
          <p:nvPr/>
        </p:nvSpPr>
        <p:spPr>
          <a:xfrm>
            <a:off x="763481" y="4118301"/>
            <a:ext cx="132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[12:0]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74BD6BE-3B72-99E8-04E2-EA429C57D65D}"/>
              </a:ext>
            </a:extLst>
          </p:cNvPr>
          <p:cNvSpPr txBox="1"/>
          <p:nvPr/>
        </p:nvSpPr>
        <p:spPr>
          <a:xfrm>
            <a:off x="9649721" y="2297279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processing_en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5CE9A1-A09C-F4CD-7A19-131A68F6B2C0}"/>
              </a:ext>
            </a:extLst>
          </p:cNvPr>
          <p:cNvSpPr txBox="1"/>
          <p:nvPr/>
        </p:nvSpPr>
        <p:spPr>
          <a:xfrm>
            <a:off x="9649720" y="2737378"/>
            <a:ext cx="10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count_en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EC1EADA-37D2-8E39-B890-ADB73C0B12A8}"/>
              </a:ext>
            </a:extLst>
          </p:cNvPr>
          <p:cNvSpPr txBox="1"/>
          <p:nvPr/>
        </p:nvSpPr>
        <p:spPr>
          <a:xfrm>
            <a:off x="9649719" y="3200793"/>
            <a:ext cx="159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data_valid_out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4BD2D6-C8D8-9371-58E0-115301B9FD9C}"/>
              </a:ext>
            </a:extLst>
          </p:cNvPr>
          <p:cNvSpPr txBox="1"/>
          <p:nvPr/>
        </p:nvSpPr>
        <p:spPr>
          <a:xfrm>
            <a:off x="9649719" y="3644001"/>
            <a:ext cx="17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last_elaboration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C97211C-6578-85D7-28DE-236FAFFFBF7E}"/>
              </a:ext>
            </a:extLst>
          </p:cNvPr>
          <p:cNvSpPr txBox="1"/>
          <p:nvPr/>
        </p:nvSpPr>
        <p:spPr>
          <a:xfrm>
            <a:off x="9649719" y="4126277"/>
            <a:ext cx="12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clear_count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1607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0319C71-0422-8225-BFD5-88CCD97D6273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30F1F6-1E56-0B1D-8BB4-9D489F3C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7756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FSM – Diagramma a stati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7A37850-5990-237F-58D9-D7D105A9F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/>
          <a:stretch/>
        </p:blipFill>
        <p:spPr>
          <a:xfrm>
            <a:off x="1390448" y="985563"/>
            <a:ext cx="9411103" cy="515397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4612B0-A6BF-DA98-DDA3-B91E47E9548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4C26E-22F7-D6AF-E540-8B4DC019B020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0EAD1-32EB-6D2D-9DC7-C0D6E01D4BC6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42AC91F-7666-13BB-B971-D571FDE18C6D}"/>
              </a:ext>
            </a:extLst>
          </p:cNvPr>
          <p:cNvSpPr/>
          <p:nvPr/>
        </p:nvSpPr>
        <p:spPr>
          <a:xfrm>
            <a:off x="7477585" y="1740159"/>
            <a:ext cx="2647240" cy="24600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53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0E265D4-B3DE-8432-D186-5ADD800A0BE8}"/>
              </a:ext>
            </a:extLst>
          </p:cNvPr>
          <p:cNvSpPr/>
          <p:nvPr/>
        </p:nvSpPr>
        <p:spPr>
          <a:xfrm>
            <a:off x="1097280" y="1544998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88555E-A185-4B55-FEC0-059CB766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0" y="1472449"/>
            <a:ext cx="10355982" cy="472307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97CD253-5420-B3F9-033C-C90F2616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5748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Simulazione </a:t>
            </a:r>
            <a:r>
              <a:rPr lang="it-IT" b="1" err="1">
                <a:solidFill>
                  <a:schemeClr val="tx1"/>
                </a:solidFill>
              </a:rPr>
              <a:t>Behavioral</a:t>
            </a:r>
            <a:r>
              <a:rPr lang="it-IT" b="1">
                <a:solidFill>
                  <a:schemeClr val="tx1"/>
                </a:solidFill>
              </a:rPr>
              <a:t> - 1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E369F7-96B4-AB1E-F11E-355EF79C3CFD}"/>
              </a:ext>
            </a:extLst>
          </p:cNvPr>
          <p:cNvSpPr txBox="1"/>
          <p:nvPr/>
        </p:nvSpPr>
        <p:spPr>
          <a:xfrm>
            <a:off x="1008950" y="1175666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INIZIO LETTURA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FA5B30C-372B-D88F-7F70-5CBC46E3368F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08139E9-637D-FFDA-85F8-FCE63B0FF150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24D0B0-B6A1-0E06-7F18-E58D77848CAC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9FC93B7-5F44-5012-CF1D-39BA9BD27B07}"/>
              </a:ext>
            </a:extLst>
          </p:cNvPr>
          <p:cNvCxnSpPr>
            <a:cxnSpLocks/>
          </p:cNvCxnSpPr>
          <p:nvPr/>
        </p:nvCxnSpPr>
        <p:spPr>
          <a:xfrm>
            <a:off x="3732322" y="4931001"/>
            <a:ext cx="2394157" cy="920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302A6CA8-8778-17CD-58B0-B7115293E07F}"/>
              </a:ext>
            </a:extLst>
          </p:cNvPr>
          <p:cNvSpPr/>
          <p:nvPr/>
        </p:nvSpPr>
        <p:spPr>
          <a:xfrm>
            <a:off x="6794089" y="4463845"/>
            <a:ext cx="265471" cy="38691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41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0319C71-0422-8225-BFD5-88CCD97D6273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30F1F6-1E56-0B1D-8BB4-9D489F3C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7756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FSM – Diagramma a stati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7A37850-5990-237F-58D9-D7D105A9F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/>
          <a:stretch/>
        </p:blipFill>
        <p:spPr>
          <a:xfrm>
            <a:off x="1390448" y="985563"/>
            <a:ext cx="9411103" cy="515397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4612B0-A6BF-DA98-DDA3-B91E47E9548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4C26E-22F7-D6AF-E540-8B4DC019B020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0EAD1-32EB-6D2D-9DC7-C0D6E01D4BC6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03C73F1-4939-67C2-D931-9547C5905D4C}"/>
              </a:ext>
            </a:extLst>
          </p:cNvPr>
          <p:cNvSpPr/>
          <p:nvPr/>
        </p:nvSpPr>
        <p:spPr>
          <a:xfrm>
            <a:off x="6523856" y="3824130"/>
            <a:ext cx="2647240" cy="24600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671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0E265D4-B3DE-8432-D186-5ADD800A0BE8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135AB9D-52AE-101D-917E-67DBDB931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01" y="1472055"/>
            <a:ext cx="10232801" cy="465427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97CD253-5420-B3F9-033C-C90F2616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5748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Simulazione </a:t>
            </a:r>
            <a:r>
              <a:rPr lang="it-IT" b="1" err="1">
                <a:solidFill>
                  <a:schemeClr val="tx1"/>
                </a:solidFill>
              </a:rPr>
              <a:t>Behavioral</a:t>
            </a:r>
            <a:r>
              <a:rPr lang="it-IT" b="1">
                <a:solidFill>
                  <a:schemeClr val="tx1"/>
                </a:solidFill>
              </a:rPr>
              <a:t> - 2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1783D8-16AC-2F86-D31A-94E94A0CDCCC}"/>
              </a:ext>
            </a:extLst>
          </p:cNvPr>
          <p:cNvSpPr txBox="1"/>
          <p:nvPr/>
        </p:nvSpPr>
        <p:spPr>
          <a:xfrm>
            <a:off x="1008950" y="1175666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INIZIO PROCESSAMENTO PIXELS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ED8D5B-AD45-1D6B-EB1E-5B82AB421690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29ECCE0-F5DF-D2D8-CE54-18D2C30A0DDB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A06B458-CE07-5EB5-CD77-61BF90925CE2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DD994CC-1266-7ACE-3C78-50FC9431FA36}"/>
              </a:ext>
            </a:extLst>
          </p:cNvPr>
          <p:cNvSpPr/>
          <p:nvPr/>
        </p:nvSpPr>
        <p:spPr>
          <a:xfrm>
            <a:off x="5640150" y="4580933"/>
            <a:ext cx="613168" cy="2332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A5B119B-BE0D-9B6F-E309-82CDF493D8BE}"/>
              </a:ext>
            </a:extLst>
          </p:cNvPr>
          <p:cNvSpPr/>
          <p:nvPr/>
        </p:nvSpPr>
        <p:spPr>
          <a:xfrm>
            <a:off x="7211099" y="4202491"/>
            <a:ext cx="605545" cy="2332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FDF6E4D-4D05-DF87-7536-D739E51E49F7}"/>
              </a:ext>
            </a:extLst>
          </p:cNvPr>
          <p:cNvSpPr/>
          <p:nvPr/>
        </p:nvSpPr>
        <p:spPr>
          <a:xfrm>
            <a:off x="5647773" y="2867223"/>
            <a:ext cx="605545" cy="2332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79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0319C71-0422-8225-BFD5-88CCD97D6273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30F1F6-1E56-0B1D-8BB4-9D489F3C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7756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FSM – Diagramma a stati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7A37850-5990-237F-58D9-D7D105A9F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/>
          <a:stretch/>
        </p:blipFill>
        <p:spPr>
          <a:xfrm>
            <a:off x="1390448" y="985563"/>
            <a:ext cx="9411103" cy="515397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4612B0-A6BF-DA98-DDA3-B91E47E9548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4C26E-22F7-D6AF-E540-8B4DC019B020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0EAD1-32EB-6D2D-9DC7-C0D6E01D4BC6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C6D6675B-746A-042B-AF73-E35322DBAC9E}"/>
              </a:ext>
            </a:extLst>
          </p:cNvPr>
          <p:cNvSpPr/>
          <p:nvPr/>
        </p:nvSpPr>
        <p:spPr>
          <a:xfrm>
            <a:off x="2781965" y="3824130"/>
            <a:ext cx="2647240" cy="24600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996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0E265D4-B3DE-8432-D186-5ADD800A0BE8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7CD253-5420-B3F9-033C-C90F2616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5748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Simulazione </a:t>
            </a:r>
            <a:r>
              <a:rPr lang="it-IT" b="1" err="1">
                <a:solidFill>
                  <a:schemeClr val="tx1"/>
                </a:solidFill>
              </a:rPr>
              <a:t>Behavioral</a:t>
            </a:r>
            <a:r>
              <a:rPr lang="it-IT" b="1">
                <a:solidFill>
                  <a:schemeClr val="tx1"/>
                </a:solidFill>
              </a:rPr>
              <a:t> - 3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C29306-D423-B6BA-AA5D-CFC9E5324C3D}"/>
              </a:ext>
            </a:extLst>
          </p:cNvPr>
          <p:cNvSpPr txBox="1"/>
          <p:nvPr/>
        </p:nvSpPr>
        <p:spPr>
          <a:xfrm>
            <a:off x="1008950" y="1175666"/>
            <a:ext cx="152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 LETTURA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C1764A-6B6F-024D-CDA1-697B67AE5FC5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1C75735-77CE-2E48-843E-0797258F324D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B386B70-41A7-163F-950C-D0CBC40EF0D7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37BD07-0A85-6FE4-0C8B-6DD2ADE40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0" y="1474839"/>
            <a:ext cx="10350760" cy="4727382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82A430E-8CEB-82C4-1261-9AD10A1EC80B}"/>
              </a:ext>
            </a:extLst>
          </p:cNvPr>
          <p:cNvCxnSpPr/>
          <p:nvPr/>
        </p:nvCxnSpPr>
        <p:spPr>
          <a:xfrm>
            <a:off x="560278" y="2821858"/>
            <a:ext cx="5370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146381E-70AF-E41E-69A3-624564493450}"/>
              </a:ext>
            </a:extLst>
          </p:cNvPr>
          <p:cNvCxnSpPr/>
          <p:nvPr/>
        </p:nvCxnSpPr>
        <p:spPr>
          <a:xfrm>
            <a:off x="560278" y="3409336"/>
            <a:ext cx="5370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1CC542-5AFD-1606-D7E5-2AC4737CA2AD}"/>
              </a:ext>
            </a:extLst>
          </p:cNvPr>
          <p:cNvCxnSpPr/>
          <p:nvPr/>
        </p:nvCxnSpPr>
        <p:spPr>
          <a:xfrm>
            <a:off x="560278" y="3601065"/>
            <a:ext cx="5370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1D6A531-8AAD-D657-59E4-B34F4E6AC242}"/>
              </a:ext>
            </a:extLst>
          </p:cNvPr>
          <p:cNvCxnSpPr/>
          <p:nvPr/>
        </p:nvCxnSpPr>
        <p:spPr>
          <a:xfrm>
            <a:off x="560278" y="3792794"/>
            <a:ext cx="5370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33DF4FE-1E2E-44EC-63A0-680150BF3441}"/>
              </a:ext>
            </a:extLst>
          </p:cNvPr>
          <p:cNvCxnSpPr/>
          <p:nvPr/>
        </p:nvCxnSpPr>
        <p:spPr>
          <a:xfrm>
            <a:off x="560278" y="4181168"/>
            <a:ext cx="5370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567321-A61F-572C-D7FC-BE5F98B1BB4E}"/>
              </a:ext>
            </a:extLst>
          </p:cNvPr>
          <p:cNvCxnSpPr>
            <a:cxnSpLocks/>
          </p:cNvCxnSpPr>
          <p:nvPr/>
        </p:nvCxnSpPr>
        <p:spPr>
          <a:xfrm>
            <a:off x="6400800" y="4827639"/>
            <a:ext cx="4870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5FE53A9-9E8D-A86E-2679-4D9A7E56E234}"/>
              </a:ext>
            </a:extLst>
          </p:cNvPr>
          <p:cNvCxnSpPr>
            <a:cxnSpLocks/>
          </p:cNvCxnSpPr>
          <p:nvPr/>
        </p:nvCxnSpPr>
        <p:spPr>
          <a:xfrm>
            <a:off x="6400800" y="4827639"/>
            <a:ext cx="2518864" cy="10028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34724F59-DC3F-1183-FD20-F1FAFCD7E00D}"/>
              </a:ext>
            </a:extLst>
          </p:cNvPr>
          <p:cNvCxnSpPr>
            <a:cxnSpLocks/>
          </p:cNvCxnSpPr>
          <p:nvPr/>
        </p:nvCxnSpPr>
        <p:spPr>
          <a:xfrm>
            <a:off x="8919664" y="5830529"/>
            <a:ext cx="23517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D417588B-2BAB-BAA9-3A34-92073356F01C}"/>
              </a:ext>
            </a:extLst>
          </p:cNvPr>
          <p:cNvSpPr/>
          <p:nvPr/>
        </p:nvSpPr>
        <p:spPr>
          <a:xfrm>
            <a:off x="6528619" y="1856792"/>
            <a:ext cx="88491" cy="3924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394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0319C71-0422-8225-BFD5-88CCD97D6273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30F1F6-1E56-0B1D-8BB4-9D489F3C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7756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FSM – Diagramma a stati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7A37850-5990-237F-58D9-D7D105A9F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/>
          <a:stretch/>
        </p:blipFill>
        <p:spPr>
          <a:xfrm>
            <a:off x="1390448" y="985563"/>
            <a:ext cx="9411103" cy="515397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4612B0-A6BF-DA98-DDA3-B91E47E9548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84C26E-22F7-D6AF-E540-8B4DC019B020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0EAD1-32EB-6D2D-9DC7-C0D6E01D4BC6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B797FFA6-5FED-917B-AA27-7D196862D881}"/>
              </a:ext>
            </a:extLst>
          </p:cNvPr>
          <p:cNvSpPr/>
          <p:nvPr/>
        </p:nvSpPr>
        <p:spPr>
          <a:xfrm>
            <a:off x="1875217" y="1682754"/>
            <a:ext cx="2647240" cy="24600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652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0E265D4-B3DE-8432-D186-5ADD800A0BE8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7CD253-5420-B3F9-033C-C90F2616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5748"/>
          </a:xfrm>
        </p:spPr>
        <p:txBody>
          <a:bodyPr/>
          <a:lstStyle/>
          <a:p>
            <a:r>
              <a:rPr lang="it-IT" b="1">
                <a:solidFill>
                  <a:schemeClr val="tx1"/>
                </a:solidFill>
              </a:rPr>
              <a:t>Simulazione </a:t>
            </a:r>
            <a:r>
              <a:rPr lang="it-IT" b="1" err="1">
                <a:solidFill>
                  <a:schemeClr val="tx1"/>
                </a:solidFill>
              </a:rPr>
              <a:t>Behavioral</a:t>
            </a:r>
            <a:r>
              <a:rPr lang="it-IT" b="1">
                <a:solidFill>
                  <a:schemeClr val="tx1"/>
                </a:solidFill>
              </a:rPr>
              <a:t> - 4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48FFD0-7F1E-3518-219A-844411C6243F}"/>
              </a:ext>
            </a:extLst>
          </p:cNvPr>
          <p:cNvSpPr txBox="1"/>
          <p:nvPr/>
        </p:nvSpPr>
        <p:spPr>
          <a:xfrm>
            <a:off x="1008950" y="1175666"/>
            <a:ext cx="307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 PROCESSAMENTO PIXELS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EB21A6-8D20-7C8B-DA49-499E7D6BCEFA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BC4A99-9399-09B8-A9FF-E19F02C7A05B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97C5AF-9A9E-B05C-4229-AE28B7ACBCC9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400BAB-D92C-9E28-2D80-C66D5EB6E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3" y="1476627"/>
            <a:ext cx="10344393" cy="472752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872E911-974E-007C-FF51-55BF427D1763}"/>
              </a:ext>
            </a:extLst>
          </p:cNvPr>
          <p:cNvSpPr/>
          <p:nvPr/>
        </p:nvSpPr>
        <p:spPr>
          <a:xfrm>
            <a:off x="4971554" y="4630093"/>
            <a:ext cx="613168" cy="2332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32F936D-4D2D-07F7-9031-BC16D5C6F1B1}"/>
              </a:ext>
            </a:extLst>
          </p:cNvPr>
          <p:cNvSpPr/>
          <p:nvPr/>
        </p:nvSpPr>
        <p:spPr>
          <a:xfrm>
            <a:off x="6559463" y="4241719"/>
            <a:ext cx="613168" cy="2332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89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E3B93A-6105-4E0D-ABE7-1711117A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12E833-B8F9-C467-0B35-2CF07255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it-IT" b="1" dirty="0"/>
              <a:t>Digital Image Processing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FB53EC9E-2A95-2333-75C2-422B901C2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914681"/>
              </p:ext>
            </p:extLst>
          </p:nvPr>
        </p:nvGraphicFramePr>
        <p:xfrm>
          <a:off x="4365523" y="775757"/>
          <a:ext cx="7240402" cy="5306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924D57B-FEC9-4779-B514-732685B8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FD2BD-6E0E-4450-A3FF-5D1EA322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FCBFEE-7905-7906-AEC3-E4A2C8A900CD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514A84-79BC-977B-2DFB-71D777986396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F5E113-5A34-07F5-23B6-83B0037A8E54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</p:spTree>
    <p:extLst>
      <p:ext uri="{BB962C8B-B14F-4D97-AF65-F5344CB8AC3E}">
        <p14:creationId xmlns:p14="http://schemas.microsoft.com/office/powerpoint/2010/main" val="35014356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6021225-1081-4ACD-EA83-599E48A414BB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BF7F8-89A3-7021-0415-D618AE7C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7756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Report di timing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48453D76-38B1-52D3-725D-6A06826FBF2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1324573"/>
                  </p:ext>
                </p:extLst>
              </p:nvPr>
            </p:nvGraphicFramePr>
            <p:xfrm>
              <a:off x="3200128" y="1732510"/>
              <a:ext cx="648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0">
                      <a:extLst>
                        <a:ext uri="{9D8B030D-6E8A-4147-A177-3AD203B41FA5}">
                          <a16:colId xmlns:a16="http://schemas.microsoft.com/office/drawing/2014/main" val="1687790595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3939639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WORST NEGATIVE SLACK WNS</a:t>
                          </a:r>
                        </a:p>
                      </a:txBody>
                      <a:tcPr anchor="ctr">
                        <a:solidFill>
                          <a:srgbClr val="BD58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WORST HOLD SLACK WHS</a:t>
                          </a:r>
                        </a:p>
                      </a:txBody>
                      <a:tcPr anchor="ctr">
                        <a:solidFill>
                          <a:srgbClr val="BD58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38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0.176 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0.107 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01617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48453D76-38B1-52D3-725D-6A06826FBF2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1324573"/>
                  </p:ext>
                </p:extLst>
              </p:nvPr>
            </p:nvGraphicFramePr>
            <p:xfrm>
              <a:off x="3200128" y="1732510"/>
              <a:ext cx="6480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0000">
                      <a:extLst>
                        <a:ext uri="{9D8B030D-6E8A-4147-A177-3AD203B41FA5}">
                          <a16:colId xmlns:a16="http://schemas.microsoft.com/office/drawing/2014/main" val="1687790595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39396397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WORST NEGATIVE SLACK WNS</a:t>
                          </a:r>
                        </a:p>
                      </a:txBody>
                      <a:tcPr anchor="ctr">
                        <a:solidFill>
                          <a:srgbClr val="BD58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WORST HOLD SLACK WHS</a:t>
                          </a:r>
                        </a:p>
                      </a:txBody>
                      <a:tcPr anchor="ctr">
                        <a:solidFill>
                          <a:srgbClr val="BD58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6538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8" t="-108197" r="-10094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88" t="-108197" r="-94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01617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2F529F-1307-5574-0918-13D22037693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5233FA-B734-BDB3-9027-E92C31A81289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E52120-BF5E-B713-7AB9-58FEAABCFF73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a 14">
                <a:extLst>
                  <a:ext uri="{FF2B5EF4-FFF2-40B4-BE49-F238E27FC236}">
                    <a16:creationId xmlns:a16="http://schemas.microsoft.com/office/drawing/2014/main" id="{A2779637-258F-F9A6-A07D-1099E8048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375607"/>
                  </p:ext>
                </p:extLst>
              </p:nvPr>
            </p:nvGraphicFramePr>
            <p:xfrm>
              <a:off x="881953" y="3262276"/>
              <a:ext cx="10428093" cy="1963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5226">
                      <a:extLst>
                        <a:ext uri="{9D8B030D-6E8A-4147-A177-3AD203B41FA5}">
                          <a16:colId xmlns:a16="http://schemas.microsoft.com/office/drawing/2014/main" val="2659545869"/>
                        </a:ext>
                      </a:extLst>
                    </a:gridCol>
                    <a:gridCol w="4872867">
                      <a:extLst>
                        <a:ext uri="{9D8B030D-6E8A-4147-A177-3AD203B41FA5}">
                          <a16:colId xmlns:a16="http://schemas.microsoft.com/office/drawing/2014/main" val="3542311775"/>
                        </a:ext>
                      </a:extLst>
                    </a:gridCol>
                  </a:tblGrid>
                  <a:tr h="434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</a:t>
                          </a:r>
                        </a:p>
                      </a:txBody>
                      <a:tcPr anchor="ctr">
                        <a:solidFill>
                          <a:srgbClr val="BD58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f</a:t>
                          </a:r>
                        </a:p>
                      </a:txBody>
                      <a:tcPr anchor="ctr">
                        <a:solidFill>
                          <a:srgbClr val="BD58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4525295"/>
                      </a:ext>
                    </a:extLst>
                  </a:tr>
                  <a:tr h="7648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𝑐𝑜𝑠𝑡𝑟𝑎𝑖𝑛𝑡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=7.9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solidFill>
                          <a:srgbClr val="F5D9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𝑔𝑎𝑟𝑎𝑛𝑡𝑖𝑡𝑎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𝑐𝑜𝑛𝑠𝑡𝑟𝑎𝑖𝑛𝑡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7.9 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=126.58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𝑀𝐻𝑧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solidFill>
                          <a:srgbClr val="F5D9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8969102"/>
                      </a:ext>
                    </a:extLst>
                  </a:tr>
                  <a:tr h="76475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𝑐𝑙𝑜𝑐𝑘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𝑠𝑒𝑡𝑢𝑝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=7.9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−0.176 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=7.724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solidFill>
                          <a:srgbClr val="F5D9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7.724 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=129.46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𝑀𝐻𝑧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solidFill>
                          <a:srgbClr val="F5D9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93713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a 14">
                <a:extLst>
                  <a:ext uri="{FF2B5EF4-FFF2-40B4-BE49-F238E27FC236}">
                    <a16:creationId xmlns:a16="http://schemas.microsoft.com/office/drawing/2014/main" id="{A2779637-258F-F9A6-A07D-1099E8048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375607"/>
                  </p:ext>
                </p:extLst>
              </p:nvPr>
            </p:nvGraphicFramePr>
            <p:xfrm>
              <a:off x="881953" y="3262276"/>
              <a:ext cx="10428093" cy="19637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5226">
                      <a:extLst>
                        <a:ext uri="{9D8B030D-6E8A-4147-A177-3AD203B41FA5}">
                          <a16:colId xmlns:a16="http://schemas.microsoft.com/office/drawing/2014/main" val="2659545869"/>
                        </a:ext>
                      </a:extLst>
                    </a:gridCol>
                    <a:gridCol w="4872867">
                      <a:extLst>
                        <a:ext uri="{9D8B030D-6E8A-4147-A177-3AD203B41FA5}">
                          <a16:colId xmlns:a16="http://schemas.microsoft.com/office/drawing/2014/main" val="3542311775"/>
                        </a:ext>
                      </a:extLst>
                    </a:gridCol>
                  </a:tblGrid>
                  <a:tr h="434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t</a:t>
                          </a:r>
                        </a:p>
                      </a:txBody>
                      <a:tcPr anchor="ctr">
                        <a:solidFill>
                          <a:srgbClr val="BD58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f</a:t>
                          </a:r>
                        </a:p>
                      </a:txBody>
                      <a:tcPr anchor="ctr">
                        <a:solidFill>
                          <a:srgbClr val="BD58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4525295"/>
                      </a:ext>
                    </a:extLst>
                  </a:tr>
                  <a:tr h="76482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" t="-57143" r="-88158" b="-1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125" t="-57143" r="-500" b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8969102"/>
                      </a:ext>
                    </a:extLst>
                  </a:tr>
                  <a:tr h="76475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" t="-157143" r="-88158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125" t="-157143" r="-500" b="-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93713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5289710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6021225-1081-4ACD-EA83-599E48A414BB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BF7F8-89A3-7021-0415-D618AE7C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7756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Report di utilizzazione delle risorse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2F529F-1307-5574-0918-13D22037693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5233FA-B734-BDB3-9027-E92C31A81289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E52120-BF5E-B713-7AB9-58FEAABCFF73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192E98-75AA-5E7B-414E-D88D3053F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2944" y="1856791"/>
            <a:ext cx="9466112" cy="3144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5378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6021225-1081-4ACD-EA83-599E48A414BB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BF7F8-89A3-7021-0415-D618AE7C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7756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tx1"/>
                </a:solidFill>
              </a:rPr>
              <a:t>Report di dissipazione di potenza senza file .</a:t>
            </a:r>
            <a:r>
              <a:rPr lang="it-IT" b="1" dirty="0" err="1">
                <a:solidFill>
                  <a:schemeClr val="tx1"/>
                </a:solidFill>
              </a:rPr>
              <a:t>saif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2F529F-1307-5574-0918-13D22037693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5233FA-B734-BDB3-9027-E92C31A81289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E52120-BF5E-B713-7AB9-58FEAABCFF73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2481B7C-3763-DA2D-49FB-B9F220B66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68" y="1054360"/>
            <a:ext cx="3409524" cy="20761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9BA6575-6A58-BD94-9079-734D34546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92" y="1054860"/>
            <a:ext cx="2591536" cy="2052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6A67C69-4239-4163-9A06-67E5B300A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53" y="3278031"/>
            <a:ext cx="6606714" cy="26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7149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6021225-1081-4ACD-EA83-599E48A414BB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highlight>
                  <a:srgbClr val="BD582C"/>
                </a:highlight>
              </a:rPr>
              <a:t>.</a:t>
            </a:r>
            <a:r>
              <a:rPr lang="it-IT" sz="2000" dirty="0" err="1">
                <a:solidFill>
                  <a:schemeClr val="tx1"/>
                </a:solidFill>
                <a:highlight>
                  <a:srgbClr val="BD582C"/>
                </a:highlight>
              </a:rPr>
              <a:t>saif</a:t>
            </a:r>
            <a:r>
              <a:rPr lang="it-IT" sz="2000" dirty="0">
                <a:solidFill>
                  <a:schemeClr val="tx1"/>
                </a:solidFill>
                <a:highlight>
                  <a:srgbClr val="BD582C"/>
                </a:highlight>
              </a:rPr>
              <a:t> file PATH : ‘’</a:t>
            </a:r>
            <a:r>
              <a:rPr lang="it-IT" sz="2000" dirty="0" err="1">
                <a:solidFill>
                  <a:schemeClr val="tx1"/>
                </a:solidFill>
                <a:highlight>
                  <a:srgbClr val="BD582C"/>
                </a:highlight>
              </a:rPr>
              <a:t>sim</a:t>
            </a:r>
            <a:r>
              <a:rPr lang="it-IT" sz="2000" dirty="0">
                <a:solidFill>
                  <a:schemeClr val="tx1"/>
                </a:solidFill>
                <a:highlight>
                  <a:srgbClr val="BD582C"/>
                </a:highlight>
              </a:rPr>
              <a:t>/sim_1/</a:t>
            </a:r>
            <a:r>
              <a:rPr lang="it-IT" sz="2000" dirty="0" err="1">
                <a:solidFill>
                  <a:schemeClr val="tx1"/>
                </a:solidFill>
                <a:highlight>
                  <a:srgbClr val="BD582C"/>
                </a:highlight>
              </a:rPr>
              <a:t>impl</a:t>
            </a:r>
            <a:r>
              <a:rPr lang="it-IT" sz="2000" dirty="0">
                <a:solidFill>
                  <a:schemeClr val="tx1"/>
                </a:solidFill>
                <a:highlight>
                  <a:srgbClr val="BD582C"/>
                </a:highlight>
              </a:rPr>
              <a:t>/timing/</a:t>
            </a:r>
            <a:r>
              <a:rPr lang="it-IT" sz="2000" dirty="0" err="1">
                <a:solidFill>
                  <a:schemeClr val="tx1"/>
                </a:solidFill>
                <a:highlight>
                  <a:srgbClr val="BD582C"/>
                </a:highlight>
              </a:rPr>
              <a:t>xsim</a:t>
            </a:r>
            <a:r>
              <a:rPr lang="it-IT" sz="2000" dirty="0">
                <a:solidFill>
                  <a:schemeClr val="tx1"/>
                </a:solidFill>
                <a:highlight>
                  <a:srgbClr val="BD582C"/>
                </a:highlight>
              </a:rPr>
              <a:t>’’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BF7F8-89A3-7021-0415-D618AE7C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7756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tx1"/>
                </a:solidFill>
              </a:rPr>
              <a:t>Report di dissipazione di potenza con file .</a:t>
            </a:r>
            <a:r>
              <a:rPr lang="it-IT" b="1" dirty="0" err="1">
                <a:solidFill>
                  <a:schemeClr val="tx1"/>
                </a:solidFill>
              </a:rPr>
              <a:t>saif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2F529F-1307-5574-0918-13D22037693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5233FA-B734-BDB3-9027-E92C31A81289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E52120-BF5E-B713-7AB9-58FEAABCFF73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5F306B-23C9-9F00-346F-9352C865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79" y="2133613"/>
            <a:ext cx="4279938" cy="256263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E558C1A-B702-0DDF-BBE2-551827EF1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88" y="2118932"/>
            <a:ext cx="5625449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113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11F3732-640F-BF78-680F-1814C3D7F345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641A77-4AE8-FBF9-A946-750B516E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7087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Testing e Validazione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5FF0EB-A705-2D77-47DB-81D91BA0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15845"/>
            <a:ext cx="10058400" cy="445324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>
                <a:solidFill>
                  <a:schemeClr val="tx1"/>
                </a:solidFill>
              </a:rPr>
              <a:t>Lettura dei pixel dell’immagine da filtrare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>
                <a:solidFill>
                  <a:schemeClr val="tx1"/>
                </a:solidFill>
              </a:rPr>
              <a:t>Inizializzazione del filtro isotropico e scelta dei coefficienti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>
                <a:solidFill>
                  <a:schemeClr val="tx1"/>
                </a:solidFill>
              </a:rPr>
              <a:t>Generazione della finestra di processing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 err="1">
                <a:solidFill>
                  <a:schemeClr val="tx1"/>
                </a:solidFill>
              </a:rPr>
              <a:t>Waiting</a:t>
            </a:r>
            <a:r>
              <a:rPr lang="it-IT" sz="2400" dirty="0">
                <a:solidFill>
                  <a:schemeClr val="tx1"/>
                </a:solidFill>
              </a:rPr>
              <a:t> dell’output del circuito progettato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>
                <a:solidFill>
                  <a:schemeClr val="tx1"/>
                </a:solidFill>
              </a:rPr>
              <a:t>Lettura dell’output generato dal circuito progettato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>
                <a:solidFill>
                  <a:schemeClr val="tx1"/>
                </a:solidFill>
              </a:rPr>
              <a:t>Comparazione dei risultati ottenuti ed errore assoluto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>
                <a:solidFill>
                  <a:schemeClr val="tx1"/>
                </a:solidFill>
              </a:rPr>
              <a:t>Analisi dei parametri PSNR, SSIM e DSSIM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966C5A-8028-F6C1-E680-7A9CF05CB12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405D22-0674-9693-28EC-102EDD3598A8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388CF-B8A5-3206-D553-92E662389887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</p:spTree>
    <p:extLst>
      <p:ext uri="{BB962C8B-B14F-4D97-AF65-F5344CB8AC3E}">
        <p14:creationId xmlns:p14="http://schemas.microsoft.com/office/powerpoint/2010/main" val="423298583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11F3732-640F-BF78-680F-1814C3D7F345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641A77-4AE8-FBF9-A946-750B516E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78" y="286603"/>
            <a:ext cx="9144001" cy="777087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tx1"/>
                </a:solidFill>
              </a:rPr>
              <a:t>Lettura dei pixel dell’immagine da filtrare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966C5A-8028-F6C1-E680-7A9CF05CB12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405D22-0674-9693-28EC-102EDD3598A8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388CF-B8A5-3206-D553-92E662389887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p:pic>
        <p:nvPicPr>
          <p:cNvPr id="11" name="Segnaposto contenuto 10" descr="Badge 1 con riempimento a tinta unita">
            <a:extLst>
              <a:ext uri="{FF2B5EF4-FFF2-40B4-BE49-F238E27FC236}">
                <a16:creationId xmlns:a16="http://schemas.microsoft.com/office/drawing/2014/main" id="{A95AE887-2011-EFBA-B6B2-F8F1C7A11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78" y="217946"/>
            <a:ext cx="914400" cy="914400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B1F5F4C-EA17-BD00-F1AB-EF647D1BEF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r="8481" b="7048"/>
          <a:stretch/>
        </p:blipFill>
        <p:spPr>
          <a:xfrm>
            <a:off x="5231949" y="3051852"/>
            <a:ext cx="6640709" cy="306934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D793E3A-7863-AA8B-0365-8A4CAD1A0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0134"/>
          <a:stretch/>
        </p:blipFill>
        <p:spPr>
          <a:xfrm>
            <a:off x="7184394" y="2009248"/>
            <a:ext cx="2735817" cy="319453"/>
          </a:xfrm>
          <a:prstGeom prst="rect">
            <a:avLst/>
          </a:prstGeom>
        </p:spPr>
      </p:pic>
      <p:pic>
        <p:nvPicPr>
          <p:cNvPr id="17" name="Immagine 16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3BE10CA7-0A58-C2D5-2806-6F99D20E4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2498789"/>
            <a:ext cx="1860422" cy="1860422"/>
          </a:xfrm>
          <a:prstGeom prst="rect">
            <a:avLst/>
          </a:prstGeom>
        </p:spPr>
      </p:pic>
      <p:sp>
        <p:nvSpPr>
          <p:cNvPr id="18" name="Freccia curva 17">
            <a:extLst>
              <a:ext uri="{FF2B5EF4-FFF2-40B4-BE49-F238E27FC236}">
                <a16:creationId xmlns:a16="http://schemas.microsoft.com/office/drawing/2014/main" id="{AF5DBC42-3EC0-B778-B610-02525114B2B6}"/>
              </a:ext>
            </a:extLst>
          </p:cNvPr>
          <p:cNvSpPr/>
          <p:nvPr/>
        </p:nvSpPr>
        <p:spPr>
          <a:xfrm>
            <a:off x="1544321" y="2048559"/>
            <a:ext cx="5301828" cy="448764"/>
          </a:xfrm>
          <a:prstGeom prst="bentArrow">
            <a:avLst/>
          </a:prstGeom>
          <a:solidFill>
            <a:srgbClr val="BD58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Freccia curva 18">
            <a:extLst>
              <a:ext uri="{FF2B5EF4-FFF2-40B4-BE49-F238E27FC236}">
                <a16:creationId xmlns:a16="http://schemas.microsoft.com/office/drawing/2014/main" id="{6274BEAF-D5FD-72F4-1C61-F412C7464E6B}"/>
              </a:ext>
            </a:extLst>
          </p:cNvPr>
          <p:cNvSpPr/>
          <p:nvPr/>
        </p:nvSpPr>
        <p:spPr>
          <a:xfrm flipV="1">
            <a:off x="1544321" y="4362144"/>
            <a:ext cx="3438171" cy="448765"/>
          </a:xfrm>
          <a:prstGeom prst="bentArrow">
            <a:avLst>
              <a:gd name="adj1" fmla="val 25000"/>
              <a:gd name="adj2" fmla="val 24234"/>
              <a:gd name="adj3" fmla="val 25000"/>
              <a:gd name="adj4" fmla="val 43750"/>
            </a:avLst>
          </a:prstGeom>
          <a:solidFill>
            <a:srgbClr val="BD58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2FA233F-6086-959B-D5CA-39160C9A5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96" y="3044165"/>
            <a:ext cx="749060" cy="749060"/>
          </a:xfrm>
          <a:prstGeom prst="rect">
            <a:avLst/>
          </a:prstGeom>
        </p:spPr>
      </p:pic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1FA53399-5C9C-399D-DC0B-B3DDFEEAA979}"/>
              </a:ext>
            </a:extLst>
          </p:cNvPr>
          <p:cNvSpPr/>
          <p:nvPr/>
        </p:nvSpPr>
        <p:spPr>
          <a:xfrm>
            <a:off x="2470020" y="3206936"/>
            <a:ext cx="1035180" cy="448763"/>
          </a:xfrm>
          <a:prstGeom prst="rightArrow">
            <a:avLst/>
          </a:prstGeom>
          <a:solidFill>
            <a:srgbClr val="BD58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776803E-2AAA-FC3E-4593-939164C521C1}"/>
              </a:ext>
            </a:extLst>
          </p:cNvPr>
          <p:cNvSpPr txBox="1"/>
          <p:nvPr/>
        </p:nvSpPr>
        <p:spPr>
          <a:xfrm>
            <a:off x="2416746" y="3264806"/>
            <a:ext cx="96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scrittura</a:t>
            </a:r>
          </a:p>
        </p:txBody>
      </p:sp>
    </p:spTree>
    <p:extLst>
      <p:ext uri="{BB962C8B-B14F-4D97-AF65-F5344CB8AC3E}">
        <p14:creationId xmlns:p14="http://schemas.microsoft.com/office/powerpoint/2010/main" val="96145287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11F3732-640F-BF78-680F-1814C3D7F345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641A77-4AE8-FBF9-A946-750B516E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78" y="286603"/>
            <a:ext cx="9144001" cy="1218408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tx1"/>
                </a:solidFill>
              </a:rPr>
              <a:t>Inizializzazione del filtro isotropico e scelta dei coefficienti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966C5A-8028-F6C1-E680-7A9CF05CB12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405D22-0674-9693-28EC-102EDD3598A8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388CF-B8A5-3206-D553-92E662389887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p:pic>
        <p:nvPicPr>
          <p:cNvPr id="6" name="Elemento grafico 5" descr="Badge con riempimento a tinta unita">
            <a:extLst>
              <a:ext uri="{FF2B5EF4-FFF2-40B4-BE49-F238E27FC236}">
                <a16:creationId xmlns:a16="http://schemas.microsoft.com/office/drawing/2014/main" id="{E386436D-D832-08EC-EBC7-B9EC468F8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79" y="208285"/>
            <a:ext cx="914400" cy="914400"/>
          </a:xfrm>
          <a:prstGeom prst="rect">
            <a:avLst/>
          </a:prstGeom>
        </p:spPr>
      </p:pic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90E4E0-326F-7DC8-3470-10D5E6C5A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42" y="1740159"/>
            <a:ext cx="5951220" cy="3665220"/>
          </a:xfrm>
          <a:prstGeom prst="rect">
            <a:avLst/>
          </a:prstGeom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8F4B12E2-8C22-E595-6753-928D9A5496BE}"/>
              </a:ext>
            </a:extLst>
          </p:cNvPr>
          <p:cNvGrpSpPr/>
          <p:nvPr/>
        </p:nvGrpSpPr>
        <p:grpSpPr>
          <a:xfrm>
            <a:off x="7045429" y="1063690"/>
            <a:ext cx="1719366" cy="1756959"/>
            <a:chOff x="7045429" y="1063690"/>
            <a:chExt cx="1719366" cy="1756959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7FDEA501-DBBC-DD14-ADCB-FDC9ADE76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0" t="5904" r="13426" b="9041"/>
            <a:stretch/>
          </p:blipFill>
          <p:spPr bwMode="auto">
            <a:xfrm>
              <a:off x="7045429" y="1063690"/>
              <a:ext cx="1719366" cy="1548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539F7DF-5E0D-3000-EF33-405CF3AB7532}"/>
                </a:ext>
              </a:extLst>
            </p:cNvPr>
            <p:cNvSpPr txBox="1"/>
            <p:nvPr/>
          </p:nvSpPr>
          <p:spPr>
            <a:xfrm>
              <a:off x="7436073" y="2512872"/>
              <a:ext cx="938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Gaussiano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A67EEFCD-DF5F-D170-1988-7C34EF9650EA}"/>
              </a:ext>
            </a:extLst>
          </p:cNvPr>
          <p:cNvGrpSpPr/>
          <p:nvPr/>
        </p:nvGrpSpPr>
        <p:grpSpPr>
          <a:xfrm>
            <a:off x="9563098" y="1060437"/>
            <a:ext cx="1747213" cy="1746853"/>
            <a:chOff x="9563098" y="1060437"/>
            <a:chExt cx="1747213" cy="1746853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0ED45633-0977-3A2E-998F-2CF9DB803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3" t="6273" r="12591" b="8840"/>
            <a:stretch/>
          </p:blipFill>
          <p:spPr bwMode="auto">
            <a:xfrm>
              <a:off x="9563098" y="1060437"/>
              <a:ext cx="1747213" cy="1548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8C255B1-C6E2-4F96-CC81-0EDB90E05E19}"/>
                </a:ext>
              </a:extLst>
            </p:cNvPr>
            <p:cNvSpPr txBox="1"/>
            <p:nvPr/>
          </p:nvSpPr>
          <p:spPr>
            <a:xfrm>
              <a:off x="10016556" y="2499513"/>
              <a:ext cx="840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Mediano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65849700-64EE-9CBF-7C9C-DDA35A425AE6}"/>
              </a:ext>
            </a:extLst>
          </p:cNvPr>
          <p:cNvGrpSpPr/>
          <p:nvPr/>
        </p:nvGrpSpPr>
        <p:grpSpPr>
          <a:xfrm>
            <a:off x="7059266" y="2832216"/>
            <a:ext cx="1691691" cy="1749701"/>
            <a:chOff x="7059266" y="2832216"/>
            <a:chExt cx="1691691" cy="1749701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8C505F04-034C-466A-C9B8-26F6DCBA4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2" t="5903" r="14540" b="8855"/>
            <a:stretch/>
          </p:blipFill>
          <p:spPr bwMode="auto">
            <a:xfrm>
              <a:off x="7059266" y="2832216"/>
              <a:ext cx="1691691" cy="1548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CA984777-C65F-BA89-E416-A4F2A109E4FE}"/>
                </a:ext>
              </a:extLst>
            </p:cNvPr>
            <p:cNvSpPr txBox="1"/>
            <p:nvPr/>
          </p:nvSpPr>
          <p:spPr>
            <a:xfrm>
              <a:off x="7358326" y="4274140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Laplaciano 1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BEEAE842-CB02-12B4-2341-7B81768F334C}"/>
              </a:ext>
            </a:extLst>
          </p:cNvPr>
          <p:cNvGrpSpPr/>
          <p:nvPr/>
        </p:nvGrpSpPr>
        <p:grpSpPr>
          <a:xfrm>
            <a:off x="9539661" y="2798769"/>
            <a:ext cx="1765588" cy="1783148"/>
            <a:chOff x="9539661" y="2798769"/>
            <a:chExt cx="1765588" cy="1783148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22165F42-CA57-F9FD-BFDC-453962387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1" t="6273" r="12176" b="9401"/>
            <a:stretch/>
          </p:blipFill>
          <p:spPr bwMode="auto">
            <a:xfrm>
              <a:off x="9539661" y="2798769"/>
              <a:ext cx="1765588" cy="1548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73B6D1B9-E2D0-B39B-0083-5D7AC7CF5B73}"/>
                </a:ext>
              </a:extLst>
            </p:cNvPr>
            <p:cNvSpPr txBox="1"/>
            <p:nvPr/>
          </p:nvSpPr>
          <p:spPr>
            <a:xfrm>
              <a:off x="9875670" y="4274140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Laplaciano 2</a:t>
              </a: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911E114F-51BB-2E6D-BCE4-B4D8B0A08AC7}"/>
              </a:ext>
            </a:extLst>
          </p:cNvPr>
          <p:cNvGrpSpPr/>
          <p:nvPr/>
        </p:nvGrpSpPr>
        <p:grpSpPr>
          <a:xfrm>
            <a:off x="8462529" y="4637505"/>
            <a:ext cx="1761088" cy="1747951"/>
            <a:chOff x="8462529" y="4637505"/>
            <a:chExt cx="1761088" cy="1747951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C1D1A513-FCAD-FC8D-A1E8-9AA2EBDF8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3" t="6089" r="12461" b="9413"/>
            <a:stretch/>
          </p:blipFill>
          <p:spPr bwMode="auto">
            <a:xfrm>
              <a:off x="8462529" y="4637505"/>
              <a:ext cx="1761088" cy="1548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7E59732A-F3D4-D9A7-BDD6-057A328BB72C}"/>
                </a:ext>
              </a:extLst>
            </p:cNvPr>
            <p:cNvSpPr txBox="1"/>
            <p:nvPr/>
          </p:nvSpPr>
          <p:spPr>
            <a:xfrm>
              <a:off x="8796288" y="6077679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Laplaciano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4565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11F3732-640F-BF78-680F-1814C3D7F345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641A77-4AE8-FBF9-A946-750B516E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78" y="286603"/>
            <a:ext cx="9144001" cy="777087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tx1"/>
                </a:solidFill>
              </a:rPr>
              <a:t>Generazione della finestra di processing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966C5A-8028-F6C1-E680-7A9CF05CB12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405D22-0674-9693-28EC-102EDD3598A8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388CF-B8A5-3206-D553-92E662389887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C76DAB-59CC-395A-FD74-2858203C3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57" y="1569842"/>
            <a:ext cx="2659380" cy="393192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4D5B551-0CF8-3FB4-D91A-7422E54CD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52" y="1516157"/>
            <a:ext cx="2651990" cy="398560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CAEBE97-AB5C-7BB6-15E5-2B4C27AE5FBB}"/>
              </a:ext>
            </a:extLst>
          </p:cNvPr>
          <p:cNvSpPr txBox="1"/>
          <p:nvPr/>
        </p:nvSpPr>
        <p:spPr>
          <a:xfrm>
            <a:off x="3763127" y="2848279"/>
            <a:ext cx="920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BD582C"/>
                </a:solidFill>
              </a:rPr>
              <a:t>..…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5B0A676-FF0F-899E-6D5E-2B24106DAF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" t="36230" r="6507" b="20193"/>
          <a:stretch/>
        </p:blipFill>
        <p:spPr>
          <a:xfrm>
            <a:off x="8538592" y="2529507"/>
            <a:ext cx="2263140" cy="1594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AE77373-5887-29EE-1B80-2CA2AA5DF2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941" r="2461" b="30197"/>
          <a:stretch/>
        </p:blipFill>
        <p:spPr>
          <a:xfrm>
            <a:off x="8502273" y="4010266"/>
            <a:ext cx="2319123" cy="159401"/>
          </a:xfrm>
          <a:prstGeom prst="rect">
            <a:avLst/>
          </a:prstGeom>
        </p:spPr>
      </p:pic>
      <p:pic>
        <p:nvPicPr>
          <p:cNvPr id="22" name="Elemento grafico 21" descr="Badge 3 con riempimento a tinta unita">
            <a:extLst>
              <a:ext uri="{FF2B5EF4-FFF2-40B4-BE49-F238E27FC236}">
                <a16:creationId xmlns:a16="http://schemas.microsoft.com/office/drawing/2014/main" id="{2BA35AA6-80D0-C12E-A6F7-D38B4F0AA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278" y="217946"/>
            <a:ext cx="914400" cy="914400"/>
          </a:xfrm>
          <a:prstGeom prst="rect">
            <a:avLst/>
          </a:prstGeom>
        </p:spPr>
      </p:pic>
      <p:sp>
        <p:nvSpPr>
          <p:cNvPr id="25" name="Freccia in su 24">
            <a:extLst>
              <a:ext uri="{FF2B5EF4-FFF2-40B4-BE49-F238E27FC236}">
                <a16:creationId xmlns:a16="http://schemas.microsoft.com/office/drawing/2014/main" id="{7789C931-00CD-0C4A-E659-71C17E866D8F}"/>
              </a:ext>
            </a:extLst>
          </p:cNvPr>
          <p:cNvSpPr/>
          <p:nvPr/>
        </p:nvSpPr>
        <p:spPr>
          <a:xfrm rot="3190826">
            <a:off x="7862986" y="2483634"/>
            <a:ext cx="317374" cy="863019"/>
          </a:xfrm>
          <a:prstGeom prst="upArrow">
            <a:avLst/>
          </a:prstGeom>
          <a:solidFill>
            <a:srgbClr val="BD58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A0DEE669-1B97-6D6A-E500-F01967C0C0F5}"/>
              </a:ext>
            </a:extLst>
          </p:cNvPr>
          <p:cNvSpPr/>
          <p:nvPr/>
        </p:nvSpPr>
        <p:spPr>
          <a:xfrm rot="18409174" flipV="1">
            <a:off x="7862986" y="3327466"/>
            <a:ext cx="317374" cy="863019"/>
          </a:xfrm>
          <a:prstGeom prst="upArrow">
            <a:avLst/>
          </a:prstGeom>
          <a:solidFill>
            <a:srgbClr val="BD58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745357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11F3732-640F-BF78-680F-1814C3D7F345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641A77-4AE8-FBF9-A946-750B516E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78" y="286603"/>
            <a:ext cx="9144001" cy="777087"/>
          </a:xfrm>
        </p:spPr>
        <p:txBody>
          <a:bodyPr>
            <a:normAutofit fontScale="90000"/>
          </a:bodyPr>
          <a:lstStyle/>
          <a:p>
            <a:r>
              <a:rPr lang="it-IT" b="1" dirty="0" err="1">
                <a:solidFill>
                  <a:schemeClr val="tx1"/>
                </a:solidFill>
              </a:rPr>
              <a:t>Waiting</a:t>
            </a:r>
            <a:r>
              <a:rPr lang="it-IT" b="1" dirty="0">
                <a:solidFill>
                  <a:schemeClr val="tx1"/>
                </a:solidFill>
              </a:rPr>
              <a:t> dell’output del circuito progettato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966C5A-8028-F6C1-E680-7A9CF05CB12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405D22-0674-9693-28EC-102EDD3598A8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388CF-B8A5-3206-D553-92E662389887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2EE737E-31E9-8685-6835-8B9D4D717725}"/>
              </a:ext>
            </a:extLst>
          </p:cNvPr>
          <p:cNvSpPr txBox="1">
            <a:spLocks/>
          </p:cNvSpPr>
          <p:nvPr/>
        </p:nvSpPr>
        <p:spPr>
          <a:xfrm>
            <a:off x="2011678" y="2200325"/>
            <a:ext cx="9144001" cy="1179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300" b="1" dirty="0">
                <a:solidFill>
                  <a:schemeClr val="tx1"/>
                </a:solidFill>
              </a:rPr>
              <a:t>Lettura dell’output generato dal circuito progettato</a:t>
            </a:r>
          </a:p>
        </p:txBody>
      </p:sp>
      <p:pic>
        <p:nvPicPr>
          <p:cNvPr id="16" name="Elemento grafico 15" descr="Badge 4 con riempimento a tinta unita">
            <a:extLst>
              <a:ext uri="{FF2B5EF4-FFF2-40B4-BE49-F238E27FC236}">
                <a16:creationId xmlns:a16="http://schemas.microsoft.com/office/drawing/2014/main" id="{CE0656CB-A2AC-2CAA-9CD5-C1B0D84E4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78" y="217599"/>
            <a:ext cx="914400" cy="914400"/>
          </a:xfrm>
          <a:prstGeom prst="rect">
            <a:avLst/>
          </a:prstGeom>
        </p:spPr>
      </p:pic>
      <p:pic>
        <p:nvPicPr>
          <p:cNvPr id="18" name="Elemento grafico 17" descr="Badge 5 con riempimento a tinta unita">
            <a:extLst>
              <a:ext uri="{FF2B5EF4-FFF2-40B4-BE49-F238E27FC236}">
                <a16:creationId xmlns:a16="http://schemas.microsoft.com/office/drawing/2014/main" id="{93458831-38B3-C8FF-D9D9-43C8222B6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78" y="2000684"/>
            <a:ext cx="914400" cy="9144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8BE2336-BAFB-33BA-ECF0-395BA5AAE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19" y="1355940"/>
            <a:ext cx="8481960" cy="33553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7E442C4-574B-1E16-494E-A8F6B19E2C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611" r="6139" b="18725"/>
          <a:stretch/>
        </p:blipFill>
        <p:spPr>
          <a:xfrm>
            <a:off x="8730164" y="3987416"/>
            <a:ext cx="3062328" cy="222976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2C31E25-E4F9-FF41-9159-99BE95E4A6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898" r="7805" b="9921"/>
          <a:stretch/>
        </p:blipFill>
        <p:spPr>
          <a:xfrm>
            <a:off x="8700662" y="5449382"/>
            <a:ext cx="3265886" cy="23116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073A993E-B618-4F34-93B3-58C2BD6557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58" y="4377315"/>
            <a:ext cx="749060" cy="749060"/>
          </a:xfrm>
          <a:prstGeom prst="rect">
            <a:avLst/>
          </a:prstGeom>
        </p:spPr>
      </p:pic>
      <p:sp>
        <p:nvSpPr>
          <p:cNvPr id="29" name="Freccia in su 28">
            <a:extLst>
              <a:ext uri="{FF2B5EF4-FFF2-40B4-BE49-F238E27FC236}">
                <a16:creationId xmlns:a16="http://schemas.microsoft.com/office/drawing/2014/main" id="{76EBF30C-18B0-044B-FC8B-725B52980ACC}"/>
              </a:ext>
            </a:extLst>
          </p:cNvPr>
          <p:cNvSpPr/>
          <p:nvPr/>
        </p:nvSpPr>
        <p:spPr>
          <a:xfrm rot="3190826">
            <a:off x="8166795" y="3919428"/>
            <a:ext cx="401060" cy="812339"/>
          </a:xfrm>
          <a:prstGeom prst="upArrow">
            <a:avLst/>
          </a:prstGeom>
          <a:solidFill>
            <a:srgbClr val="BD58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EAF2F15-1843-E997-EC4D-AAE35D57BAB6}"/>
              </a:ext>
            </a:extLst>
          </p:cNvPr>
          <p:cNvSpPr txBox="1"/>
          <p:nvPr/>
        </p:nvSpPr>
        <p:spPr>
          <a:xfrm rot="19391074">
            <a:off x="8012126" y="4214853"/>
            <a:ext cx="61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lettura</a:t>
            </a:r>
          </a:p>
        </p:txBody>
      </p:sp>
      <p:sp>
        <p:nvSpPr>
          <p:cNvPr id="39" name="Freccia in su 38">
            <a:extLst>
              <a:ext uri="{FF2B5EF4-FFF2-40B4-BE49-F238E27FC236}">
                <a16:creationId xmlns:a16="http://schemas.microsoft.com/office/drawing/2014/main" id="{42CBB264-3CA0-24B9-C4C2-7B1A783AEBB6}"/>
              </a:ext>
            </a:extLst>
          </p:cNvPr>
          <p:cNvSpPr/>
          <p:nvPr/>
        </p:nvSpPr>
        <p:spPr>
          <a:xfrm rot="18409174" flipV="1">
            <a:off x="8166795" y="4862235"/>
            <a:ext cx="401060" cy="812339"/>
          </a:xfrm>
          <a:prstGeom prst="upArrow">
            <a:avLst/>
          </a:prstGeom>
          <a:solidFill>
            <a:srgbClr val="BD58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E9958F7-41CE-73E7-01AC-C579329558C4}"/>
              </a:ext>
            </a:extLst>
          </p:cNvPr>
          <p:cNvSpPr txBox="1"/>
          <p:nvPr/>
        </p:nvSpPr>
        <p:spPr>
          <a:xfrm rot="2151825">
            <a:off x="8023529" y="5084867"/>
            <a:ext cx="61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lettura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2A901B84-C9CB-104B-265E-39400EDBA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142" y="3476278"/>
            <a:ext cx="5560836" cy="1084166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DA79251-B43E-AC45-7C60-7221A8A1D1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142" y="5121638"/>
            <a:ext cx="5560836" cy="1080000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EFB372BC-5B4A-B4B3-225C-FA4A26828D42}"/>
              </a:ext>
            </a:extLst>
          </p:cNvPr>
          <p:cNvSpPr txBox="1"/>
          <p:nvPr/>
        </p:nvSpPr>
        <p:spPr>
          <a:xfrm>
            <a:off x="2719337" y="4280092"/>
            <a:ext cx="920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BD582C"/>
                </a:solidFill>
              </a:rPr>
              <a:t>..…</a:t>
            </a:r>
          </a:p>
        </p:txBody>
      </p:sp>
      <p:sp>
        <p:nvSpPr>
          <p:cNvPr id="50" name="Freccia a destra 49">
            <a:extLst>
              <a:ext uri="{FF2B5EF4-FFF2-40B4-BE49-F238E27FC236}">
                <a16:creationId xmlns:a16="http://schemas.microsoft.com/office/drawing/2014/main" id="{970ECE78-D885-9FDE-902C-0E0D67A87DD0}"/>
              </a:ext>
            </a:extLst>
          </p:cNvPr>
          <p:cNvSpPr/>
          <p:nvPr/>
        </p:nvSpPr>
        <p:spPr>
          <a:xfrm rot="1189054">
            <a:off x="6162036" y="4131302"/>
            <a:ext cx="1035180" cy="448763"/>
          </a:xfrm>
          <a:prstGeom prst="rightArrow">
            <a:avLst/>
          </a:prstGeom>
          <a:solidFill>
            <a:srgbClr val="BD58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3F77005D-8AF5-0BA1-0F17-52DC1501AA76}"/>
              </a:ext>
            </a:extLst>
          </p:cNvPr>
          <p:cNvSpPr txBox="1"/>
          <p:nvPr/>
        </p:nvSpPr>
        <p:spPr>
          <a:xfrm rot="1189054">
            <a:off x="6118313" y="4159745"/>
            <a:ext cx="96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scrittura</a:t>
            </a:r>
          </a:p>
        </p:txBody>
      </p:sp>
      <p:sp>
        <p:nvSpPr>
          <p:cNvPr id="54" name="Freccia a destra 53">
            <a:extLst>
              <a:ext uri="{FF2B5EF4-FFF2-40B4-BE49-F238E27FC236}">
                <a16:creationId xmlns:a16="http://schemas.microsoft.com/office/drawing/2014/main" id="{69FCF7FF-3D40-F57F-CA6D-F099D90A1212}"/>
              </a:ext>
            </a:extLst>
          </p:cNvPr>
          <p:cNvSpPr/>
          <p:nvPr/>
        </p:nvSpPr>
        <p:spPr>
          <a:xfrm rot="20134809">
            <a:off x="6167059" y="4983457"/>
            <a:ext cx="1035180" cy="448763"/>
          </a:xfrm>
          <a:prstGeom prst="rightArrow">
            <a:avLst/>
          </a:prstGeom>
          <a:solidFill>
            <a:srgbClr val="BD58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15BB104-B6F4-3157-7039-5DFA4C479E51}"/>
              </a:ext>
            </a:extLst>
          </p:cNvPr>
          <p:cNvSpPr txBox="1"/>
          <p:nvPr/>
        </p:nvSpPr>
        <p:spPr>
          <a:xfrm rot="20134809">
            <a:off x="6116528" y="5079251"/>
            <a:ext cx="96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scrittura</a:t>
            </a:r>
          </a:p>
        </p:txBody>
      </p:sp>
    </p:spTree>
    <p:extLst>
      <p:ext uri="{BB962C8B-B14F-4D97-AF65-F5344CB8AC3E}">
        <p14:creationId xmlns:p14="http://schemas.microsoft.com/office/powerpoint/2010/main" val="156032332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11F3732-640F-BF78-680F-1814C3D7F345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641A77-4AE8-FBF9-A946-750B516E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78" y="286603"/>
            <a:ext cx="9144001" cy="1336924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tx1"/>
                </a:solidFill>
              </a:rPr>
              <a:t>Comparazione dei risultati ottenuti ed errore assoluto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966C5A-8028-F6C1-E680-7A9CF05CB12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405D22-0674-9693-28EC-102EDD3598A8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388CF-B8A5-3206-D553-92E662389887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Progettazione di sistemi digitali</a:t>
            </a:r>
          </a:p>
        </p:txBody>
      </p:sp>
      <p:pic>
        <p:nvPicPr>
          <p:cNvPr id="11" name="Elemento grafico 10" descr="Badge 6 con riempimento a tinta unita">
            <a:extLst>
              <a:ext uri="{FF2B5EF4-FFF2-40B4-BE49-F238E27FC236}">
                <a16:creationId xmlns:a16="http://schemas.microsoft.com/office/drawing/2014/main" id="{5D8FDB8A-60DC-1D8A-48EF-2466598FA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78" y="217946"/>
            <a:ext cx="914400" cy="9144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BF6E72D-6525-36AC-BB88-C52EB7322F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r="8170"/>
          <a:stretch/>
        </p:blipFill>
        <p:spPr bwMode="auto">
          <a:xfrm>
            <a:off x="1479467" y="1784555"/>
            <a:ext cx="9233065" cy="3288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6488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D1210-16FC-9BF6-2826-8A665500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394239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FFFFFF"/>
                </a:solidFill>
              </a:rPr>
              <a:t>Obiettivo</a:t>
            </a:r>
            <a:r>
              <a:rPr lang="it-IT" sz="40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3C1BE6B-8E84-06B6-CB98-A01319222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366787"/>
            <a:ext cx="3484485" cy="33791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rgbClr val="FFFFFF"/>
                </a:solidFill>
              </a:rPr>
              <a:t> Progettare un circuito capace di filtrare un’immagine 64x64 ad 8 bit in scala di grigi utilizzando un kernel di dimensione 5x5 con coefficienti ad 8 bit isotropico.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rgbClr val="FFFFFF"/>
                </a:solidFill>
              </a:rPr>
              <a:t> Trascorsa la latenza del circuito ottenere un pixel filtrato per ciclo di clock.</a:t>
            </a:r>
          </a:p>
          <a:p>
            <a:endParaRPr lang="it-IT" dirty="0"/>
          </a:p>
        </p:txBody>
      </p:sp>
      <p:pic>
        <p:nvPicPr>
          <p:cNvPr id="6" name="Immagine 5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FAC6B20F-4D0C-AFE7-A908-80E801AB7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2" t="1437" r="37092" b="8616"/>
          <a:stretch/>
        </p:blipFill>
        <p:spPr>
          <a:xfrm>
            <a:off x="7022266" y="3896802"/>
            <a:ext cx="2281502" cy="259063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9DD810E-266F-08CC-347C-8D78FE391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3" r="8593" b="9035"/>
          <a:stretch/>
        </p:blipFill>
        <p:spPr bwMode="auto">
          <a:xfrm>
            <a:off x="5653353" y="307197"/>
            <a:ext cx="5019327" cy="227370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3BEE2C77-D674-87F5-C1C2-F822293F47E6}"/>
              </a:ext>
            </a:extLst>
          </p:cNvPr>
          <p:cNvSpPr/>
          <p:nvPr/>
        </p:nvSpPr>
        <p:spPr>
          <a:xfrm>
            <a:off x="8067771" y="2710527"/>
            <a:ext cx="182547" cy="1080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EDB7110-39B0-A7D7-2D5A-0C0BD4E4E1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 t="4953" r="2867" b="4595"/>
          <a:stretch/>
        </p:blipFill>
        <p:spPr bwMode="auto">
          <a:xfrm>
            <a:off x="9917302" y="3018304"/>
            <a:ext cx="1745611" cy="11098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24061E-95B2-9C1A-3425-67E8D281736E}"/>
              </a:ext>
            </a:extLst>
          </p:cNvPr>
          <p:cNvSpPr txBox="1"/>
          <p:nvPr/>
        </p:nvSpPr>
        <p:spPr>
          <a:xfrm>
            <a:off x="9917302" y="2710527"/>
            <a:ext cx="174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Device: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8879F8-7EEE-AF06-D8E1-48989D08CE23}"/>
              </a:ext>
            </a:extLst>
          </p:cNvPr>
          <p:cNvSpPr txBox="1"/>
          <p:nvPr/>
        </p:nvSpPr>
        <p:spPr>
          <a:xfrm>
            <a:off x="10443209" y="4194101"/>
            <a:ext cx="2107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Pynq-Z2</a:t>
            </a:r>
          </a:p>
        </p:txBody>
      </p:sp>
    </p:spTree>
    <p:extLst>
      <p:ext uri="{BB962C8B-B14F-4D97-AF65-F5344CB8AC3E}">
        <p14:creationId xmlns:p14="http://schemas.microsoft.com/office/powerpoint/2010/main" val="34741134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11F3732-640F-BF78-680F-1814C3D7F345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641A77-4AE8-FBF9-A946-750B516E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78" y="286603"/>
            <a:ext cx="9144001" cy="777087"/>
          </a:xfrm>
        </p:spPr>
        <p:txBody>
          <a:bodyPr>
            <a:normAutofit fontScale="90000"/>
          </a:bodyPr>
          <a:lstStyle/>
          <a:p>
            <a:r>
              <a:rPr lang="it-IT" sz="4800" b="1" dirty="0">
                <a:solidFill>
                  <a:schemeClr val="tx1"/>
                </a:solidFill>
              </a:rPr>
              <a:t>Analisi dei parametri PSNR, SSIM e DSSIM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966C5A-8028-F6C1-E680-7A9CF05CB12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405D22-0674-9693-28EC-102EDD3598A8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388CF-B8A5-3206-D553-92E662389887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p:pic>
        <p:nvPicPr>
          <p:cNvPr id="11" name="Elemento grafico 10" descr="Badge 7 con riempimento a tinta unita">
            <a:extLst>
              <a:ext uri="{FF2B5EF4-FFF2-40B4-BE49-F238E27FC236}">
                <a16:creationId xmlns:a16="http://schemas.microsoft.com/office/drawing/2014/main" id="{C5C56FE0-FBAF-2D4B-0BDC-539A2001C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78" y="21279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a 17">
                <a:extLst>
                  <a:ext uri="{FF2B5EF4-FFF2-40B4-BE49-F238E27FC236}">
                    <a16:creationId xmlns:a16="http://schemas.microsoft.com/office/drawing/2014/main" id="{FF819F03-0630-A80E-DEBD-084568F3E5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448318"/>
                  </p:ext>
                </p:extLst>
              </p:nvPr>
            </p:nvGraphicFramePr>
            <p:xfrm>
              <a:off x="3131414" y="1044119"/>
              <a:ext cx="6105832" cy="21380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684">
                      <a:extLst>
                        <a:ext uri="{9D8B030D-6E8A-4147-A177-3AD203B41FA5}">
                          <a16:colId xmlns:a16="http://schemas.microsoft.com/office/drawing/2014/main" val="4155290253"/>
                        </a:ext>
                      </a:extLst>
                    </a:gridCol>
                    <a:gridCol w="4739148">
                      <a:extLst>
                        <a:ext uri="{9D8B030D-6E8A-4147-A177-3AD203B41FA5}">
                          <a16:colId xmlns:a16="http://schemas.microsoft.com/office/drawing/2014/main" val="1097854934"/>
                        </a:ext>
                      </a:extLst>
                    </a:gridCol>
                  </a:tblGrid>
                  <a:tr h="6828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𝑷𝑺𝑵𝑹</m:t>
                                </m:r>
                              </m:oMath>
                            </m:oMathPara>
                          </a14:m>
                          <a:endParaRPr lang="it-IT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927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20∙</m:t>
                                </m:r>
                                <m:func>
                                  <m:funcPr>
                                    <m:ctrlPr>
                                      <a:rPr lang="it-IT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𝑙𝑜𝑔</m:t>
                                        </m:r>
                                      </m:e>
                                      <m:sub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𝑀𝐴𝑋</m:t>
                                            </m:r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𝑀𝑆𝐸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it-IT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927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9011239"/>
                      </a:ext>
                    </a:extLst>
                  </a:tr>
                  <a:tr h="7798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𝑺𝑺𝑰𝑴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E927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t-IT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2∙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­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2∙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𝑐𝑜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,</m:t>
                                            </m:r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1800" b="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it-IT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E927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34490"/>
                      </a:ext>
                    </a:extLst>
                  </a:tr>
                  <a:tr h="6001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𝑫𝑺𝑺𝑰𝑴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it-I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DE927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t-IT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</m:t>
                                    </m:r>
                                    <m:r>
                                      <a:rPr lang="it-IT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𝑆𝑆𝐼𝑀</m:t>
                                    </m:r>
                                    <m:d>
                                      <m:dPr>
                                        <m:ctrlP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lang="it-IT" sz="1800" b="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it-IT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DE927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3370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a 17">
                <a:extLst>
                  <a:ext uri="{FF2B5EF4-FFF2-40B4-BE49-F238E27FC236}">
                    <a16:creationId xmlns:a16="http://schemas.microsoft.com/office/drawing/2014/main" id="{FF819F03-0630-A80E-DEBD-084568F3E5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448318"/>
                  </p:ext>
                </p:extLst>
              </p:nvPr>
            </p:nvGraphicFramePr>
            <p:xfrm>
              <a:off x="3131414" y="1044119"/>
              <a:ext cx="6105832" cy="21380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684">
                      <a:extLst>
                        <a:ext uri="{9D8B030D-6E8A-4147-A177-3AD203B41FA5}">
                          <a16:colId xmlns:a16="http://schemas.microsoft.com/office/drawing/2014/main" val="4155290253"/>
                        </a:ext>
                      </a:extLst>
                    </a:gridCol>
                    <a:gridCol w="4739148">
                      <a:extLst>
                        <a:ext uri="{9D8B030D-6E8A-4147-A177-3AD203B41FA5}">
                          <a16:colId xmlns:a16="http://schemas.microsoft.com/office/drawing/2014/main" val="109785493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4" t="-855" r="-346667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049" t="-855" r="-257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9011239"/>
                      </a:ext>
                    </a:extLst>
                  </a:tr>
                  <a:tr h="80829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44" t="-88722" r="-346667" b="-78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9049" t="-88722" r="-257" b="-78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34490"/>
                      </a:ext>
                    </a:extLst>
                  </a:tr>
                  <a:tr h="62198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44" t="-246078" r="-346667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049" t="-246078" r="-257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33701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Immagine 17">
            <a:extLst>
              <a:ext uri="{FF2B5EF4-FFF2-40B4-BE49-F238E27FC236}">
                <a16:creationId xmlns:a16="http://schemas.microsoft.com/office/drawing/2014/main" id="{8528F4FD-2D4D-5B4F-D3B2-AD2DD5108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4" t="9667" r="5688" b="9323"/>
          <a:stretch/>
        </p:blipFill>
        <p:spPr bwMode="auto">
          <a:xfrm>
            <a:off x="957526" y="3291350"/>
            <a:ext cx="5138474" cy="28491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08326BD-E68E-7B51-6AD2-3ADEB4D3E3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7690" r="4362" b="3541"/>
          <a:stretch/>
        </p:blipFill>
        <p:spPr bwMode="auto">
          <a:xfrm>
            <a:off x="6096000" y="3291350"/>
            <a:ext cx="5098781" cy="2849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00217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11F3732-640F-BF78-680F-1814C3D7F345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641A77-4AE8-FBF9-A946-750B516E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7087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Conclusioni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966C5A-8028-F6C1-E680-7A9CF05CB12C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DIMES - </a:t>
            </a:r>
            <a:r>
              <a:rPr lang="it-IT" err="1">
                <a:solidFill>
                  <a:schemeClr val="bg1"/>
                </a:solidFill>
              </a:rPr>
              <a:t>Unical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405D22-0674-9693-28EC-102EDD3598A8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388CF-B8A5-3206-D553-92E662389887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Progettazione di sistemi digitali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627AD83-1920-9EDD-27CE-91C66F11D1E8}"/>
              </a:ext>
            </a:extLst>
          </p:cNvPr>
          <p:cNvGrpSpPr/>
          <p:nvPr/>
        </p:nvGrpSpPr>
        <p:grpSpPr>
          <a:xfrm>
            <a:off x="509565" y="1097726"/>
            <a:ext cx="5505622" cy="4887038"/>
            <a:chOff x="0" y="0"/>
            <a:chExt cx="4961467" cy="4223173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597C4694-07B3-7D01-5854-D65881839EEC}"/>
                </a:ext>
              </a:extLst>
            </p:cNvPr>
            <p:cNvGrpSpPr/>
            <p:nvPr/>
          </p:nvGrpSpPr>
          <p:grpSpPr>
            <a:xfrm>
              <a:off x="0" y="0"/>
              <a:ext cx="1357207" cy="2086186"/>
              <a:chOff x="0" y="0"/>
              <a:chExt cx="1357207" cy="2086186"/>
            </a:xfrm>
          </p:grpSpPr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3A61796D-4E1A-F1D1-BCFA-563FF6AFB7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14" r="37248" b="8463"/>
              <a:stretch/>
            </p:blipFill>
            <p:spPr bwMode="auto">
              <a:xfrm>
                <a:off x="8467" y="0"/>
                <a:ext cx="1348740" cy="160020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3" name="Casella di testo 37">
                <a:extLst>
                  <a:ext uri="{FF2B5EF4-FFF2-40B4-BE49-F238E27FC236}">
                    <a16:creationId xmlns:a16="http://schemas.microsoft.com/office/drawing/2014/main" id="{DE459888-00A2-40AD-B613-1EA7D10AC615}"/>
                  </a:ext>
                </a:extLst>
              </p:cNvPr>
              <p:cNvSpPr txBox="1"/>
              <p:nvPr/>
            </p:nvSpPr>
            <p:spPr>
              <a:xfrm>
                <a:off x="0" y="1659466"/>
                <a:ext cx="1348740" cy="42672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it-IT" sz="9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Immagine filtrata tramite filtro isotropico Laplaciano di tipologia 2</a:t>
                </a: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113D8C30-FA79-F831-CCEA-CA97D3AC4620}"/>
                </a:ext>
              </a:extLst>
            </p:cNvPr>
            <p:cNvGrpSpPr/>
            <p:nvPr/>
          </p:nvGrpSpPr>
          <p:grpSpPr>
            <a:xfrm>
              <a:off x="25400" y="2133600"/>
              <a:ext cx="1356360" cy="2086186"/>
              <a:chOff x="0" y="0"/>
              <a:chExt cx="1356360" cy="2086186"/>
            </a:xfrm>
          </p:grpSpPr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52D1B69C-5544-CB03-DCA6-1903EFADFF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89" r="37248" b="8027"/>
              <a:stretch/>
            </p:blipFill>
            <p:spPr bwMode="auto">
              <a:xfrm>
                <a:off x="0" y="0"/>
                <a:ext cx="1356360" cy="160782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Casella di testo 38">
                <a:extLst>
                  <a:ext uri="{FF2B5EF4-FFF2-40B4-BE49-F238E27FC236}">
                    <a16:creationId xmlns:a16="http://schemas.microsoft.com/office/drawing/2014/main" id="{42A680FB-7B53-B6CF-8087-71A3E8E20D44}"/>
                  </a:ext>
                </a:extLst>
              </p:cNvPr>
              <p:cNvSpPr txBox="1"/>
              <p:nvPr/>
            </p:nvSpPr>
            <p:spPr>
              <a:xfrm>
                <a:off x="0" y="1659466"/>
                <a:ext cx="1356360" cy="42672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it-IT" sz="9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Immagine filtrata tramite filtro isotropico Laplaciano di tipologia 3</a:t>
                </a: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876CF244-0FE2-09DE-ECE8-6DEA476EF46B}"/>
                </a:ext>
              </a:extLst>
            </p:cNvPr>
            <p:cNvGrpSpPr/>
            <p:nvPr/>
          </p:nvGrpSpPr>
          <p:grpSpPr>
            <a:xfrm>
              <a:off x="2286000" y="0"/>
              <a:ext cx="2675467" cy="2079413"/>
              <a:chOff x="0" y="0"/>
              <a:chExt cx="2675467" cy="2079413"/>
            </a:xfrm>
          </p:grpSpPr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4C85E754-11DB-5DBB-8203-30D885FBC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5" r="4752" b="4323"/>
              <a:stretch/>
            </p:blipFill>
            <p:spPr bwMode="auto">
              <a:xfrm>
                <a:off x="8467" y="0"/>
                <a:ext cx="2667000" cy="161607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9" name="Casella di testo 41">
                <a:extLst>
                  <a:ext uri="{FF2B5EF4-FFF2-40B4-BE49-F238E27FC236}">
                    <a16:creationId xmlns:a16="http://schemas.microsoft.com/office/drawing/2014/main" id="{7E23FD8F-6074-4906-FD70-D57225B73AE4}"/>
                  </a:ext>
                </a:extLst>
              </p:cNvPr>
              <p:cNvSpPr txBox="1"/>
              <p:nvPr/>
            </p:nvSpPr>
            <p:spPr>
              <a:xfrm>
                <a:off x="0" y="1667933"/>
                <a:ext cx="2667000" cy="41148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it-IT" sz="9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Errore assoluto e dissomiglianza strutturale tra l'immagine originale e l'immagine filtrata tramite filtro isotropico Laplaciano di tipologia 2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AF2E82C-8B3B-4291-93B0-63CECE09C029}"/>
                </a:ext>
              </a:extLst>
            </p:cNvPr>
            <p:cNvGrpSpPr/>
            <p:nvPr/>
          </p:nvGrpSpPr>
          <p:grpSpPr>
            <a:xfrm>
              <a:off x="2286000" y="2125133"/>
              <a:ext cx="2664672" cy="2098040"/>
              <a:chOff x="0" y="0"/>
              <a:chExt cx="2664672" cy="2098040"/>
            </a:xfrm>
          </p:grpSpPr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6C8C7302-5355-79C9-A719-22CA164324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5" r="5001" b="4323"/>
              <a:stretch/>
            </p:blipFill>
            <p:spPr bwMode="auto">
              <a:xfrm>
                <a:off x="8467" y="0"/>
                <a:ext cx="2656205" cy="161607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Casella di testo 44">
                <a:extLst>
                  <a:ext uri="{FF2B5EF4-FFF2-40B4-BE49-F238E27FC236}">
                    <a16:creationId xmlns:a16="http://schemas.microsoft.com/office/drawing/2014/main" id="{1D203DE8-B4CA-869D-7D8E-C596A97F0609}"/>
                  </a:ext>
                </a:extLst>
              </p:cNvPr>
              <p:cNvSpPr txBox="1"/>
              <p:nvPr/>
            </p:nvSpPr>
            <p:spPr>
              <a:xfrm>
                <a:off x="0" y="1676400"/>
                <a:ext cx="2656205" cy="42164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it-IT" sz="9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Errore assoluto e dissomiglianza strutturale tra l'immagine originale e l'immagine filtrata tramite filtro isotropico Laplaciano di tipologia 3</a:t>
                </a:r>
              </a:p>
            </p:txBody>
          </p:sp>
        </p:grp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36A8CF4-4F3F-0F6A-0520-816ACCF4BC8A}"/>
              </a:ext>
            </a:extLst>
          </p:cNvPr>
          <p:cNvGrpSpPr/>
          <p:nvPr/>
        </p:nvGrpSpPr>
        <p:grpSpPr>
          <a:xfrm>
            <a:off x="6652230" y="1097726"/>
            <a:ext cx="4924425" cy="2085340"/>
            <a:chOff x="0" y="0"/>
            <a:chExt cx="4924425" cy="208576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1030C966-8D40-55AF-00C7-6C81C230CC9B}"/>
                </a:ext>
              </a:extLst>
            </p:cNvPr>
            <p:cNvGrpSpPr/>
            <p:nvPr/>
          </p:nvGrpSpPr>
          <p:grpSpPr>
            <a:xfrm>
              <a:off x="0" y="16933"/>
              <a:ext cx="1357630" cy="2040890"/>
              <a:chOff x="0" y="0"/>
              <a:chExt cx="1357630" cy="2040890"/>
            </a:xfrm>
          </p:grpSpPr>
          <p:pic>
            <p:nvPicPr>
              <p:cNvPr id="29" name="Immagine 28" descr="Immagine che contiene testo, elettronico&#10;&#10;Descrizione generata automaticamente">
                <a:extLst>
                  <a:ext uri="{FF2B5EF4-FFF2-40B4-BE49-F238E27FC236}">
                    <a16:creationId xmlns:a16="http://schemas.microsoft.com/office/drawing/2014/main" id="{284A34B6-49A5-7394-26E0-38CB65AAB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35" r="37176" b="9345"/>
              <a:stretch/>
            </p:blipFill>
            <p:spPr bwMode="auto">
              <a:xfrm>
                <a:off x="0" y="0"/>
                <a:ext cx="1357630" cy="15862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0" name="Casella di testo 63">
                <a:extLst>
                  <a:ext uri="{FF2B5EF4-FFF2-40B4-BE49-F238E27FC236}">
                    <a16:creationId xmlns:a16="http://schemas.microsoft.com/office/drawing/2014/main" id="{B69D7620-4939-A983-E8E6-13CE08F6EB38}"/>
                  </a:ext>
                </a:extLst>
              </p:cNvPr>
              <p:cNvSpPr txBox="1"/>
              <p:nvPr/>
            </p:nvSpPr>
            <p:spPr>
              <a:xfrm>
                <a:off x="0" y="1625600"/>
                <a:ext cx="1357630" cy="41529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it-IT" sz="9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Immagine filtrata tramite filtro isotropico Gaussiano</a:t>
                </a:r>
              </a:p>
            </p:txBody>
          </p:sp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0D51B8CF-3B19-E04D-4F17-FCAEB4DDECFD}"/>
                </a:ext>
              </a:extLst>
            </p:cNvPr>
            <p:cNvGrpSpPr/>
            <p:nvPr/>
          </p:nvGrpSpPr>
          <p:grpSpPr>
            <a:xfrm>
              <a:off x="2286000" y="0"/>
              <a:ext cx="2638425" cy="2085763"/>
              <a:chOff x="0" y="0"/>
              <a:chExt cx="2638425" cy="2085763"/>
            </a:xfrm>
          </p:grpSpPr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8035285B-27A6-4EAE-991D-818C59F700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4" r="5030" b="3796"/>
              <a:stretch/>
            </p:blipFill>
            <p:spPr bwMode="auto">
              <a:xfrm>
                <a:off x="0" y="0"/>
                <a:ext cx="2638425" cy="160147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8" name="Casella di testo 65">
                <a:extLst>
                  <a:ext uri="{FF2B5EF4-FFF2-40B4-BE49-F238E27FC236}">
                    <a16:creationId xmlns:a16="http://schemas.microsoft.com/office/drawing/2014/main" id="{89FE28E1-BF04-75BF-6CB2-11D8FF949ECF}"/>
                  </a:ext>
                </a:extLst>
              </p:cNvPr>
              <p:cNvSpPr txBox="1"/>
              <p:nvPr/>
            </p:nvSpPr>
            <p:spPr>
              <a:xfrm>
                <a:off x="0" y="1642533"/>
                <a:ext cx="2638425" cy="44323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it-IT" sz="9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Errore assoluto e dissomiglianza strutturale tra l'immagine originale e l'immagine filtrata tramite filtro isotropico Gaussiano</a:t>
                </a:r>
              </a:p>
            </p:txBody>
          </p:sp>
        </p:grp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4E66C7AE-6AC3-CA39-FA62-422A4A1EB2D6}"/>
              </a:ext>
            </a:extLst>
          </p:cNvPr>
          <p:cNvGrpSpPr/>
          <p:nvPr/>
        </p:nvGrpSpPr>
        <p:grpSpPr>
          <a:xfrm>
            <a:off x="6611590" y="3572051"/>
            <a:ext cx="4965065" cy="2077720"/>
            <a:chOff x="0" y="0"/>
            <a:chExt cx="4965277" cy="2077720"/>
          </a:xfrm>
        </p:grpSpPr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6989C146-1F52-656D-28A3-604B41BE8F22}"/>
                </a:ext>
              </a:extLst>
            </p:cNvPr>
            <p:cNvGrpSpPr/>
            <p:nvPr/>
          </p:nvGrpSpPr>
          <p:grpSpPr>
            <a:xfrm>
              <a:off x="0" y="33867"/>
              <a:ext cx="1356995" cy="2043853"/>
              <a:chOff x="0" y="0"/>
              <a:chExt cx="1356995" cy="2043853"/>
            </a:xfrm>
          </p:grpSpPr>
          <p:pic>
            <p:nvPicPr>
              <p:cNvPr id="36" name="Immagine 35">
                <a:extLst>
                  <a:ext uri="{FF2B5EF4-FFF2-40B4-BE49-F238E27FC236}">
                    <a16:creationId xmlns:a16="http://schemas.microsoft.com/office/drawing/2014/main" id="{172F52C8-0B8B-B723-C0B3-AB306E962C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41" r="37176" b="9353"/>
              <a:stretch/>
            </p:blipFill>
            <p:spPr bwMode="auto">
              <a:xfrm>
                <a:off x="0" y="0"/>
                <a:ext cx="1356995" cy="158559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7" name="Casella di testo 71">
                <a:extLst>
                  <a:ext uri="{FF2B5EF4-FFF2-40B4-BE49-F238E27FC236}">
                    <a16:creationId xmlns:a16="http://schemas.microsoft.com/office/drawing/2014/main" id="{C23B8D38-7EA4-EF71-7987-10510E40DFD1}"/>
                  </a:ext>
                </a:extLst>
              </p:cNvPr>
              <p:cNvSpPr txBox="1"/>
              <p:nvPr/>
            </p:nvSpPr>
            <p:spPr>
              <a:xfrm>
                <a:off x="0" y="1642533"/>
                <a:ext cx="1356995" cy="40132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it-IT" sz="9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Immagine filtrata tramite filtro isotropico mediano</a:t>
                </a:r>
              </a:p>
            </p:txBody>
          </p: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E0229BF9-4AF4-0E9D-D0D1-D19E49EC81FC}"/>
                </a:ext>
              </a:extLst>
            </p:cNvPr>
            <p:cNvGrpSpPr/>
            <p:nvPr/>
          </p:nvGrpSpPr>
          <p:grpSpPr>
            <a:xfrm>
              <a:off x="2294467" y="0"/>
              <a:ext cx="2670810" cy="2077720"/>
              <a:chOff x="0" y="0"/>
              <a:chExt cx="2670810" cy="2077720"/>
            </a:xfrm>
          </p:grpSpPr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2B371736-FCAE-A48B-05F5-00ECB3425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0" r="5029" b="4390"/>
              <a:stretch/>
            </p:blipFill>
            <p:spPr bwMode="auto">
              <a:xfrm>
                <a:off x="0" y="0"/>
                <a:ext cx="2670810" cy="161607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5" name="Casella di testo 72">
                <a:extLst>
                  <a:ext uri="{FF2B5EF4-FFF2-40B4-BE49-F238E27FC236}">
                    <a16:creationId xmlns:a16="http://schemas.microsoft.com/office/drawing/2014/main" id="{D8B528EA-3827-E125-9EC7-D20884A6BE06}"/>
                  </a:ext>
                </a:extLst>
              </p:cNvPr>
              <p:cNvSpPr txBox="1"/>
              <p:nvPr/>
            </p:nvSpPr>
            <p:spPr>
              <a:xfrm>
                <a:off x="0" y="1676400"/>
                <a:ext cx="2670810" cy="40132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it-IT" sz="9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Errore assoluto e dissomiglianza strutturale tra l'immagine originale e l'immagine filtrata tramite filtro isotropico mediano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7009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circuito, elettronico&#10;&#10;Descrizione generata automaticamente">
            <a:extLst>
              <a:ext uri="{FF2B5EF4-FFF2-40B4-BE49-F238E27FC236}">
                <a16:creationId xmlns:a16="http://schemas.microsoft.com/office/drawing/2014/main" id="{312C7534-A7C4-D3A5-6C90-070F95F5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" b="9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Bolla: nuvola 14">
            <a:extLst>
              <a:ext uri="{FF2B5EF4-FFF2-40B4-BE49-F238E27FC236}">
                <a16:creationId xmlns:a16="http://schemas.microsoft.com/office/drawing/2014/main" id="{0D5D2652-9AAD-DCC4-FB0A-BD435AD8D089}"/>
              </a:ext>
            </a:extLst>
          </p:cNvPr>
          <p:cNvSpPr/>
          <p:nvPr/>
        </p:nvSpPr>
        <p:spPr>
          <a:xfrm>
            <a:off x="2713701" y="117989"/>
            <a:ext cx="3303639" cy="129785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tx1"/>
                </a:solidFill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9910881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FD4C4-D32F-40C1-B123-0DCAA51682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389" y="349440"/>
            <a:ext cx="10058400" cy="828675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Convoluzione bidimensionale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8EAA6D5-58FC-36CA-AEDE-F5425449F4B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7" t="13535" r="34429" b="18576"/>
          <a:stretch/>
        </p:blipFill>
        <p:spPr bwMode="auto">
          <a:xfrm>
            <a:off x="5989729" y="1834870"/>
            <a:ext cx="1730375" cy="19256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719ED52-C1E0-A6FF-43FF-2D178056D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8" y="1411732"/>
            <a:ext cx="4217902" cy="181207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7BD1BF5-62A5-C008-106F-E020095FAE70}"/>
                  </a:ext>
                </a:extLst>
              </p:cNvPr>
              <p:cNvSpPr txBox="1"/>
              <p:nvPr/>
            </p:nvSpPr>
            <p:spPr>
              <a:xfrm>
                <a:off x="8557403" y="2358916"/>
                <a:ext cx="39422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25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prodotti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24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somme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7BD1BF5-62A5-C008-106F-E020095FA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403" y="2358916"/>
                <a:ext cx="394227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8FC59D5-2D26-04CC-9A95-59C29F3ECD88}"/>
                  </a:ext>
                </a:extLst>
              </p:cNvPr>
              <p:cNvSpPr txBox="1"/>
              <p:nvPr/>
            </p:nvSpPr>
            <p:spPr>
              <a:xfrm>
                <a:off x="8694340" y="2854471"/>
                <a:ext cx="2700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prodotti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24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somme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8FC59D5-2D26-04CC-9A95-59C29F3EC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340" y="2854471"/>
                <a:ext cx="270006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57F8A15B-247D-5592-19C6-690F9FCA67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628" y="4414009"/>
              <a:ext cx="6113780" cy="5775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548611540"/>
                        </a:ext>
                      </a:extLst>
                    </a:gridCol>
                    <a:gridCol w="2250440">
                      <a:extLst>
                        <a:ext uri="{9D8B030D-6E8A-4147-A177-3AD203B41FA5}">
                          <a16:colId xmlns:a16="http://schemas.microsoft.com/office/drawing/2014/main" val="3278877459"/>
                        </a:ext>
                      </a:extLst>
                    </a:gridCol>
                    <a:gridCol w="2332990">
                      <a:extLst>
                        <a:ext uri="{9D8B030D-6E8A-4147-A177-3AD203B41FA5}">
                          <a16:colId xmlns:a16="http://schemas.microsoft.com/office/drawing/2014/main" val="28597238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>
                              <a:effectLst/>
                            </a:rPr>
                            <a:t> </a:t>
                          </a:r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>
                              <a:effectLst/>
                            </a:rPr>
                            <a:t>FILTRO NON ISOTROPICO</a:t>
                          </a:r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 dirty="0">
                              <a:effectLst/>
                            </a:rPr>
                            <a:t>FILTRO ISOTROPICO</a:t>
                          </a:r>
                          <a:endParaRPr lang="it-IT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297228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>
                              <a:effectLst/>
                            </a:rPr>
                            <a:t>PRODOTTI</a:t>
                          </a:r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>
                                    <a:effectLst/>
                                    <a:latin typeface="Cambria Math" panose="02040503050406030204" pitchFamily="18" charset="0"/>
                                  </a:rPr>
                                  <m:t>102400</m:t>
                                </m:r>
                              </m:oMath>
                            </m:oMathPara>
                          </a14:m>
                          <a:endParaRPr lang="it-IT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>
                                    <a:effectLst/>
                                    <a:latin typeface="Cambria Math" panose="02040503050406030204" pitchFamily="18" charset="0"/>
                                  </a:rPr>
                                  <m:t>24576</m:t>
                                </m:r>
                              </m:oMath>
                            </m:oMathPara>
                          </a14:m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3235722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>
                              <a:effectLst/>
                            </a:rPr>
                            <a:t>SOMME</a:t>
                          </a:r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>
                                    <a:effectLst/>
                                    <a:latin typeface="Cambria Math" panose="02040503050406030204" pitchFamily="18" charset="0"/>
                                  </a:rPr>
                                  <m:t>98304</m:t>
                                </m:r>
                              </m:oMath>
                            </m:oMathPara>
                          </a14:m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>
                                    <a:effectLst/>
                                    <a:latin typeface="Cambria Math" panose="02040503050406030204" pitchFamily="18" charset="0"/>
                                  </a:rPr>
                                  <m:t>98304</m:t>
                                </m:r>
                              </m:oMath>
                            </m:oMathPara>
                          </a14:m>
                          <a:endParaRPr lang="it-IT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39328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57F8A15B-247D-5592-19C6-690F9FCA67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2705210"/>
                  </p:ext>
                </p:extLst>
              </p:nvPr>
            </p:nvGraphicFramePr>
            <p:xfrm>
              <a:off x="5280628" y="4414009"/>
              <a:ext cx="6113780" cy="5775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548611540"/>
                        </a:ext>
                      </a:extLst>
                    </a:gridCol>
                    <a:gridCol w="2250440">
                      <a:extLst>
                        <a:ext uri="{9D8B030D-6E8A-4147-A177-3AD203B41FA5}">
                          <a16:colId xmlns:a16="http://schemas.microsoft.com/office/drawing/2014/main" val="3278877459"/>
                        </a:ext>
                      </a:extLst>
                    </a:gridCol>
                    <a:gridCol w="2332990">
                      <a:extLst>
                        <a:ext uri="{9D8B030D-6E8A-4147-A177-3AD203B41FA5}">
                          <a16:colId xmlns:a16="http://schemas.microsoft.com/office/drawing/2014/main" val="2859723868"/>
                        </a:ext>
                      </a:extLst>
                    </a:gridCol>
                  </a:tblGrid>
                  <a:tr h="186119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>
                              <a:effectLst/>
                            </a:rPr>
                            <a:t> </a:t>
                          </a:r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>
                              <a:effectLst/>
                            </a:rPr>
                            <a:t>FILTRO NON ISOTROPICO</a:t>
                          </a:r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 dirty="0">
                              <a:effectLst/>
                            </a:rPr>
                            <a:t>FILTRO ISOTROPICO</a:t>
                          </a:r>
                          <a:endParaRPr lang="it-IT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29722888"/>
                      </a:ext>
                    </a:extLst>
                  </a:tr>
                  <a:tr h="19570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>
                              <a:effectLst/>
                            </a:rPr>
                            <a:t>PRODOTTI</a:t>
                          </a:r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68108" t="-118750" r="-104595" b="-1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162402" t="-118750" r="-1044" b="-14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2357229"/>
                      </a:ext>
                    </a:extLst>
                  </a:tr>
                  <a:tr h="19570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t-IT" sz="1200">
                              <a:effectLst/>
                            </a:rPr>
                            <a:t>SOMME</a:t>
                          </a:r>
                          <a:endParaRPr lang="it-IT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68108" t="-218750" r="-104595" b="-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162402" t="-218750" r="-1044" b="-4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9328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D7CED2-7C3C-7942-BCD3-09FFAB7C2045}"/>
              </a:ext>
            </a:extLst>
          </p:cNvPr>
          <p:cNvSpPr txBox="1"/>
          <p:nvPr/>
        </p:nvSpPr>
        <p:spPr>
          <a:xfrm>
            <a:off x="5751265" y="5446268"/>
            <a:ext cx="564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Riduzione delle risorse utilizzate, minore potenza dissipata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FB8C687-7297-CB2D-A9B8-0A338380D5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5903" r="14540" b="8855"/>
          <a:stretch/>
        </p:blipFill>
        <p:spPr bwMode="auto">
          <a:xfrm>
            <a:off x="2080589" y="3934179"/>
            <a:ext cx="1854260" cy="1696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4805E37-0CD2-AF0D-8B09-69035A47EC57}"/>
                  </a:ext>
                </a:extLst>
              </p:cNvPr>
              <p:cNvSpPr txBox="1"/>
              <p:nvPr/>
            </p:nvSpPr>
            <p:spPr>
              <a:xfrm>
                <a:off x="5904600" y="1384698"/>
                <a:ext cx="4865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Filtro Isotropico di dimensione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 2</m:t>
                    </m:r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𝑅</m:t>
                    </m:r>
                    <m:r>
                      <a:rPr kumimoji="0" lang="it-IT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</m:t>
                    </m:r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4805E37-0CD2-AF0D-8B09-69035A47E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600" y="1384698"/>
                <a:ext cx="4865836" cy="369332"/>
              </a:xfrm>
              <a:prstGeom prst="rect">
                <a:avLst/>
              </a:prstGeom>
              <a:blipFill>
                <a:blip r:embed="rId8"/>
                <a:stretch>
                  <a:fillRect l="-1128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8367C9C-A4A9-7786-86C0-7E54F90705A3}"/>
              </a:ext>
            </a:extLst>
          </p:cNvPr>
          <p:cNvSpPr txBox="1"/>
          <p:nvPr/>
        </p:nvSpPr>
        <p:spPr>
          <a:xfrm>
            <a:off x="2080590" y="3634198"/>
            <a:ext cx="185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Laplaciano tipo 1: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F04CE7-76FE-3E6D-F817-B11CA0348497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8064580-5B5E-F521-70FC-45FA6784CE7C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4A5EF24-AFD4-3A25-4BDD-2F636C2687AA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</p:spTree>
    <p:extLst>
      <p:ext uri="{BB962C8B-B14F-4D97-AF65-F5344CB8AC3E}">
        <p14:creationId xmlns:p14="http://schemas.microsoft.com/office/powerpoint/2010/main" val="380021742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42E01EB-0C57-230E-2B16-73E446282594}"/>
              </a:ext>
            </a:extLst>
          </p:cNvPr>
          <p:cNvSpPr/>
          <p:nvPr/>
        </p:nvSpPr>
        <p:spPr>
          <a:xfrm>
            <a:off x="1078230" y="240457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E287E04-76AF-5957-22ED-F2B4CE908081}"/>
              </a:ext>
            </a:extLst>
          </p:cNvPr>
          <p:cNvSpPr/>
          <p:nvPr/>
        </p:nvSpPr>
        <p:spPr>
          <a:xfrm>
            <a:off x="5702881" y="1568595"/>
            <a:ext cx="3219062" cy="25939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FilterCircuit</a:t>
            </a:r>
            <a:endParaRPr kumimoji="0" lang="it-IT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E887E063-88A0-ED84-37ED-5C02104D3C32}"/>
              </a:ext>
            </a:extLst>
          </p:cNvPr>
          <p:cNvCxnSpPr/>
          <p:nvPr/>
        </p:nvCxnSpPr>
        <p:spPr>
          <a:xfrm>
            <a:off x="3511485" y="2026926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3836B3A-F3FA-E889-F127-789CE9C013AF}"/>
              </a:ext>
            </a:extLst>
          </p:cNvPr>
          <p:cNvCxnSpPr/>
          <p:nvPr/>
        </p:nvCxnSpPr>
        <p:spPr>
          <a:xfrm>
            <a:off x="3511486" y="2315489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F5B031C-A06D-2BA8-1C0C-1D418997E29F}"/>
              </a:ext>
            </a:extLst>
          </p:cNvPr>
          <p:cNvCxnSpPr/>
          <p:nvPr/>
        </p:nvCxnSpPr>
        <p:spPr>
          <a:xfrm>
            <a:off x="3511486" y="2693604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36809EC-6682-420D-7A51-1A51D3319770}"/>
              </a:ext>
            </a:extLst>
          </p:cNvPr>
          <p:cNvCxnSpPr/>
          <p:nvPr/>
        </p:nvCxnSpPr>
        <p:spPr>
          <a:xfrm>
            <a:off x="3511485" y="3435239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5ACCC98-7D8C-E051-C3DD-4ED3F0CA13F9}"/>
              </a:ext>
            </a:extLst>
          </p:cNvPr>
          <p:cNvCxnSpPr/>
          <p:nvPr/>
        </p:nvCxnSpPr>
        <p:spPr>
          <a:xfrm>
            <a:off x="3519778" y="3063437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DDEC76-607B-F8EF-2D65-2109B953F86D}"/>
              </a:ext>
            </a:extLst>
          </p:cNvPr>
          <p:cNvCxnSpPr>
            <a:cxnSpLocks/>
          </p:cNvCxnSpPr>
          <p:nvPr/>
        </p:nvCxnSpPr>
        <p:spPr>
          <a:xfrm>
            <a:off x="8940353" y="2589243"/>
            <a:ext cx="11611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6FE214C-DBF1-91D9-22B6-9144F58B7894}"/>
              </a:ext>
            </a:extLst>
          </p:cNvPr>
          <p:cNvCxnSpPr>
            <a:cxnSpLocks/>
          </p:cNvCxnSpPr>
          <p:nvPr/>
        </p:nvCxnSpPr>
        <p:spPr>
          <a:xfrm>
            <a:off x="8940355" y="2960689"/>
            <a:ext cx="11611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EF484D4-2773-452E-F699-7E779CD652AD}"/>
              </a:ext>
            </a:extLst>
          </p:cNvPr>
          <p:cNvCxnSpPr>
            <a:cxnSpLocks/>
          </p:cNvCxnSpPr>
          <p:nvPr/>
        </p:nvCxnSpPr>
        <p:spPr>
          <a:xfrm>
            <a:off x="8940355" y="3358008"/>
            <a:ext cx="11611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A68AEA-D296-D9F0-DE4C-3A074986EA3E}"/>
              </a:ext>
            </a:extLst>
          </p:cNvPr>
          <p:cNvSpPr txBox="1"/>
          <p:nvPr/>
        </p:nvSpPr>
        <p:spPr>
          <a:xfrm>
            <a:off x="3046154" y="1864827"/>
            <a:ext cx="43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clk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0228C6-629D-C9F4-B9A6-A04403C5D205}"/>
              </a:ext>
            </a:extLst>
          </p:cNvPr>
          <p:cNvSpPr txBox="1"/>
          <p:nvPr/>
        </p:nvSpPr>
        <p:spPr>
          <a:xfrm>
            <a:off x="2936862" y="2159752"/>
            <a:ext cx="65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8E046D-BD0E-FCF7-C215-DDA51C6F7E45}"/>
              </a:ext>
            </a:extLst>
          </p:cNvPr>
          <p:cNvSpPr txBox="1"/>
          <p:nvPr/>
        </p:nvSpPr>
        <p:spPr>
          <a:xfrm>
            <a:off x="2862298" y="2539716"/>
            <a:ext cx="75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69E698-352F-E4E4-0B23-B14070AAF0E9}"/>
              </a:ext>
            </a:extLst>
          </p:cNvPr>
          <p:cNvSpPr txBox="1"/>
          <p:nvPr/>
        </p:nvSpPr>
        <p:spPr>
          <a:xfrm>
            <a:off x="2364621" y="2847493"/>
            <a:ext cx="1363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read_enable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CCE32C7-8CAE-3272-CEC1-A19B1E54F36B}"/>
              </a:ext>
            </a:extLst>
          </p:cNvPr>
          <p:cNvSpPr txBox="1"/>
          <p:nvPr/>
        </p:nvSpPr>
        <p:spPr>
          <a:xfrm>
            <a:off x="2327050" y="3207110"/>
            <a:ext cx="1650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Pixel_in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[7:0]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11CE69F-6329-8DA0-1C22-1C0E4B73E693}"/>
              </a:ext>
            </a:extLst>
          </p:cNvPr>
          <p:cNvSpPr txBox="1"/>
          <p:nvPr/>
        </p:nvSpPr>
        <p:spPr>
          <a:xfrm>
            <a:off x="10101505" y="2404577"/>
            <a:ext cx="202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filtered_pixel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[23:0]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34A751E-EA29-1286-1041-908EED226407}"/>
              </a:ext>
            </a:extLst>
          </p:cNvPr>
          <p:cNvSpPr txBox="1"/>
          <p:nvPr/>
        </p:nvSpPr>
        <p:spPr>
          <a:xfrm>
            <a:off x="10101505" y="2780688"/>
            <a:ext cx="159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data_valid_out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96CAEA4-2366-ED1E-2574-7D5FC9836E1C}"/>
              </a:ext>
            </a:extLst>
          </p:cNvPr>
          <p:cNvSpPr txBox="1"/>
          <p:nvPr/>
        </p:nvSpPr>
        <p:spPr>
          <a:xfrm>
            <a:off x="10101505" y="3171791"/>
            <a:ext cx="17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last_elaboration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F606901F-BBA5-2A00-D4D5-AF155730C4FA}"/>
              </a:ext>
            </a:extLst>
          </p:cNvPr>
          <p:cNvCxnSpPr/>
          <p:nvPr/>
        </p:nvCxnSpPr>
        <p:spPr>
          <a:xfrm>
            <a:off x="3511485" y="3742914"/>
            <a:ext cx="22098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A86BA1D-72D5-C01F-6E9F-190E8C4375AD}"/>
              </a:ext>
            </a:extLst>
          </p:cNvPr>
          <p:cNvSpPr txBox="1"/>
          <p:nvPr/>
        </p:nvSpPr>
        <p:spPr>
          <a:xfrm>
            <a:off x="2327050" y="3569465"/>
            <a:ext cx="1363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W,W1,…,W5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8CF717C7-506F-F788-ECFB-C3EAAA09A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7" y="2858088"/>
            <a:ext cx="1432342" cy="1077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4894910-F18F-956C-5C53-F9D1BC108260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AF922BC-D701-D883-31D2-6A45A3665739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D7D2A8E-B1BB-302B-05D5-2DDE964B9106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BD8A618-3B90-7101-5D0A-45A82820602D}"/>
              </a:ext>
            </a:extLst>
          </p:cNvPr>
          <p:cNvSpPr txBox="1"/>
          <p:nvPr/>
        </p:nvSpPr>
        <p:spPr>
          <a:xfrm>
            <a:off x="979020" y="316489"/>
            <a:ext cx="9622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it-IT" sz="4800" b="1" i="0" u="none" strike="noStrike" kern="1200" cap="none" spc="-50" normalizeH="0" baseline="0" noProof="0" dirty="0" err="1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ngresso</a:t>
            </a:r>
            <a:r>
              <a:rPr kumimoji="0" lang="it-IT" sz="4800" b="1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-Uscita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FAA45F0A-DA57-C71E-281F-4EBB9CF44A7E}"/>
              </a:ext>
            </a:extLst>
          </p:cNvPr>
          <p:cNvCxnSpPr>
            <a:stCxn id="26" idx="3"/>
            <a:endCxn id="18" idx="1"/>
          </p:cNvCxnSpPr>
          <p:nvPr/>
        </p:nvCxnSpPr>
        <p:spPr>
          <a:xfrm flipV="1">
            <a:off x="1721199" y="3376387"/>
            <a:ext cx="605851" cy="20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4352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985F245-97EF-0EC5-914E-D6B753099808}"/>
              </a:ext>
            </a:extLst>
          </p:cNvPr>
          <p:cNvSpPr/>
          <p:nvPr/>
        </p:nvSpPr>
        <p:spPr>
          <a:xfrm>
            <a:off x="1035698" y="1518371"/>
            <a:ext cx="10282335" cy="319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DAF4C0-2256-0D6F-041A-633B5A27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97347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Schema a blocchi del circuito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29F32E-2DA6-0A6E-0DB1-7E4686BE4FDE}"/>
              </a:ext>
            </a:extLst>
          </p:cNvPr>
          <p:cNvSpPr txBox="1"/>
          <p:nvPr/>
        </p:nvSpPr>
        <p:spPr>
          <a:xfrm>
            <a:off x="6635160" y="1233246"/>
            <a:ext cx="53371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Buffer Line;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Pre-Adders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Module: 4 sommatori CSA a 4 operandi;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	       1 sommatore CSA a 8 operandi;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Multipliers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Module: 6 moltiplicatori di Booth;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Adder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 sommatore CSA a 6 operandi;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Pipeline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FSM&amp;Counter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 contatore;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	       1 macchina di controllo.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EE3685A-BB80-CA56-D0E5-D063F79B9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" r="3953"/>
          <a:stretch/>
        </p:blipFill>
        <p:spPr>
          <a:xfrm>
            <a:off x="645822" y="1314784"/>
            <a:ext cx="5894938" cy="480131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4F58721-60A6-8BE4-C1FF-A28084BB399D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D34044-6251-F12F-9100-D2C0072E0579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E2CEE7-BCB5-3FE7-4C11-30D566F01FAB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</p:spTree>
    <p:extLst>
      <p:ext uri="{BB962C8B-B14F-4D97-AF65-F5344CB8AC3E}">
        <p14:creationId xmlns:p14="http://schemas.microsoft.com/office/powerpoint/2010/main" val="20834339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3B65838-7020-E94E-9C06-0F3AEB6E5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/>
          <a:stretch/>
        </p:blipFill>
        <p:spPr bwMode="auto">
          <a:xfrm>
            <a:off x="1664335" y="888898"/>
            <a:ext cx="8963408" cy="48630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76AC55C5-7FFE-15EF-5E24-EDA947D59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9492"/>
          </a:xfrm>
        </p:spPr>
        <p:txBody>
          <a:bodyPr/>
          <a:lstStyle/>
          <a:p>
            <a:r>
              <a:rPr lang="it-IT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</a:rPr>
              <a:t>S</a:t>
            </a:r>
            <a:r>
              <a:rPr kumimoji="0" lang="it-IT" sz="4800" b="1" i="0" u="none" strike="noStrike" kern="1200" cap="none" spc="-5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chematic</a:t>
            </a:r>
            <a:r>
              <a:rPr kumimoji="0" lang="it-IT" sz="4800" b="1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RTL</a:t>
            </a:r>
            <a:endParaRPr lang="it-IT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EEB3D87-509A-9F96-DAF1-14264671A29F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596EB8A-C50B-627C-AE77-E6CA7444E964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E66C0B7-4DE6-B60A-56BA-30DF199D62D4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</p:spTree>
    <p:extLst>
      <p:ext uri="{BB962C8B-B14F-4D97-AF65-F5344CB8AC3E}">
        <p14:creationId xmlns:p14="http://schemas.microsoft.com/office/powerpoint/2010/main" val="5461495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3812AE-B0A0-740A-2817-B6F3250F22D4}"/>
              </a:ext>
            </a:extLst>
          </p:cNvPr>
          <p:cNvSpPr/>
          <p:nvPr/>
        </p:nvSpPr>
        <p:spPr>
          <a:xfrm>
            <a:off x="1097280" y="1623527"/>
            <a:ext cx="10174100" cy="233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A61D60-547F-D8E4-9ADA-78C96336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34597"/>
            <a:ext cx="10058400" cy="795748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Buffer Line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253591-EF94-1093-033C-C6E4CA90F064}"/>
              </a:ext>
            </a:extLst>
          </p:cNvPr>
          <p:cNvSpPr txBox="1"/>
          <p:nvPr/>
        </p:nvSpPr>
        <p:spPr>
          <a:xfrm>
            <a:off x="319342" y="6428792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DIMES -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Unical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3A7E89-A100-A81A-F74A-7F62D55DCE32}"/>
              </a:ext>
            </a:extLst>
          </p:cNvPr>
          <p:cNvSpPr txBox="1"/>
          <p:nvPr/>
        </p:nvSpPr>
        <p:spPr>
          <a:xfrm>
            <a:off x="10223617" y="6438123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2022/2023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BC3C45-D83D-223B-C351-D452B1480B96}"/>
              </a:ext>
            </a:extLst>
          </p:cNvPr>
          <p:cNvSpPr txBox="1"/>
          <p:nvPr/>
        </p:nvSpPr>
        <p:spPr>
          <a:xfrm>
            <a:off x="4575414" y="643338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Progettazione di sistemi digitali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D26927-7060-5767-14B0-B07782302812}"/>
              </a:ext>
            </a:extLst>
          </p:cNvPr>
          <p:cNvSpPr txBox="1"/>
          <p:nvPr/>
        </p:nvSpPr>
        <p:spPr>
          <a:xfrm>
            <a:off x="1097279" y="1056729"/>
            <a:ext cx="243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Perché viene utilizzato?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E34CFB-7CAF-E712-73C4-E9E3D647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88" y="1623527"/>
            <a:ext cx="6825901" cy="373906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4B44313-AFA8-33EB-6312-53D8BD01F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60" y="3886137"/>
            <a:ext cx="2002169" cy="141251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1F62B4-473C-6299-DDFB-3A09F4999531}"/>
              </a:ext>
            </a:extLst>
          </p:cNvPr>
          <p:cNvSpPr txBox="1"/>
          <p:nvPr/>
        </p:nvSpPr>
        <p:spPr>
          <a:xfrm>
            <a:off x="9028847" y="3429000"/>
            <a:ext cx="254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Finestra di convoluzione: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591A10C-EAB5-2A39-339A-521DA5F0CF80}"/>
              </a:ext>
            </a:extLst>
          </p:cNvPr>
          <p:cNvSpPr txBox="1"/>
          <p:nvPr/>
        </p:nvSpPr>
        <p:spPr>
          <a:xfrm>
            <a:off x="5629440" y="1783816"/>
            <a:ext cx="352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Zero-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8A3FDA1-E9DE-1C37-9E32-728B1DCA5308}"/>
              </a:ext>
            </a:extLst>
          </p:cNvPr>
          <p:cNvSpPr txBox="1"/>
          <p:nvPr/>
        </p:nvSpPr>
        <p:spPr>
          <a:xfrm>
            <a:off x="138023" y="3700732"/>
            <a:ext cx="14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Estensione toroidale</a:t>
            </a:r>
          </a:p>
        </p:txBody>
      </p:sp>
      <p:pic>
        <p:nvPicPr>
          <p:cNvPr id="16" name="Immagine 15" descr="Immagine che contiene testo, persona, screenshot&#10;&#10;Descrizione generata automaticamente">
            <a:extLst>
              <a:ext uri="{FF2B5EF4-FFF2-40B4-BE49-F238E27FC236}">
                <a16:creationId xmlns:a16="http://schemas.microsoft.com/office/drawing/2014/main" id="{3B874529-C143-E5B4-D79E-E0536B7C7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08" y="1899842"/>
            <a:ext cx="3220870" cy="105336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2458886-EA03-89ED-3A4F-6D07DF147DE5}"/>
              </a:ext>
            </a:extLst>
          </p:cNvPr>
          <p:cNvSpPr txBox="1"/>
          <p:nvPr/>
        </p:nvSpPr>
        <p:spPr>
          <a:xfrm>
            <a:off x="836762" y="5362590"/>
            <a:ext cx="581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25 registri per la finestra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4 FIFO da 59 registri(m-k), costituite cioè da 236 registri 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0E4526D-EF8C-B40B-3CC3-1CA05DD8E79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650966" y="5685756"/>
            <a:ext cx="810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19A0D2D-62FF-411E-E052-442A0FDCBDE9}"/>
              </a:ext>
            </a:extLst>
          </p:cNvPr>
          <p:cNvSpPr txBox="1"/>
          <p:nvPr/>
        </p:nvSpPr>
        <p:spPr>
          <a:xfrm>
            <a:off x="7557624" y="5499057"/>
            <a:ext cx="21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261 registri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85DC26E-2CE7-AC44-98F9-86A16280730B}"/>
              </a:ext>
            </a:extLst>
          </p:cNvPr>
          <p:cNvSpPr txBox="1"/>
          <p:nvPr/>
        </p:nvSpPr>
        <p:spPr>
          <a:xfrm>
            <a:off x="3743864" y="951596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Accesso a locazioni di memoria non consecutive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Problema ai bordi</a:t>
            </a:r>
          </a:p>
        </p:txBody>
      </p:sp>
    </p:spTree>
    <p:extLst>
      <p:ext uri="{BB962C8B-B14F-4D97-AF65-F5344CB8AC3E}">
        <p14:creationId xmlns:p14="http://schemas.microsoft.com/office/powerpoint/2010/main" val="104892774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29A710B680654BA998DE88EAD8A2FB" ma:contentTypeVersion="9" ma:contentTypeDescription="Create a new document." ma:contentTypeScope="" ma:versionID="e38135dda62c194d85e6f19b10cb029e">
  <xsd:schema xmlns:xsd="http://www.w3.org/2001/XMLSchema" xmlns:xs="http://www.w3.org/2001/XMLSchema" xmlns:p="http://schemas.microsoft.com/office/2006/metadata/properties" xmlns:ns2="752cca84-f332-4fc6-80e6-305cd029162b" xmlns:ns3="4c2c05ea-6c81-4d54-9eec-6b451aa041d3" targetNamespace="http://schemas.microsoft.com/office/2006/metadata/properties" ma:root="true" ma:fieldsID="9a1dbc90dac947d527a771063a74bca0" ns2:_="" ns3:_="">
    <xsd:import namespace="752cca84-f332-4fc6-80e6-305cd029162b"/>
    <xsd:import namespace="4c2c05ea-6c81-4d54-9eec-6b451aa041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cca84-f332-4fc6-80e6-305cd02916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b21486a-7a0a-4db4-9655-fe3ce8b761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c05ea-6c81-4d54-9eec-6b451aa041d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df28cc6-1a72-4bb4-9d9b-9dd546b2a18c}" ma:internalName="TaxCatchAll" ma:showField="CatchAllData" ma:web="4c2c05ea-6c81-4d54-9eec-6b451aa041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52cca84-f332-4fc6-80e6-305cd029162b">
      <Terms xmlns="http://schemas.microsoft.com/office/infopath/2007/PartnerControls"/>
    </lcf76f155ced4ddcb4097134ff3c332f>
    <TaxCatchAll xmlns="4c2c05ea-6c81-4d54-9eec-6b451aa041d3" xsi:nil="true"/>
  </documentManagement>
</p:properties>
</file>

<file path=customXml/itemProps1.xml><?xml version="1.0" encoding="utf-8"?>
<ds:datastoreItem xmlns:ds="http://schemas.openxmlformats.org/officeDocument/2006/customXml" ds:itemID="{9E8276C6-ED7D-4BA1-A88A-D7164AAA3E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BBDBC3-B1F1-4CF2-B00C-AD2B0310776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52cca84-f332-4fc6-80e6-305cd029162b"/>
    <ds:schemaRef ds:uri="4c2c05ea-6c81-4d54-9eec-6b451aa041d3"/>
  </ds:schemaRefs>
</ds:datastoreItem>
</file>

<file path=customXml/itemProps3.xml><?xml version="1.0" encoding="utf-8"?>
<ds:datastoreItem xmlns:ds="http://schemas.openxmlformats.org/officeDocument/2006/customXml" ds:itemID="{6286552B-8D03-437E-8DAD-EC20586B0E47}">
  <ds:schemaRefs>
    <ds:schemaRef ds:uri="http://schemas.microsoft.com/office/2006/metadata/properties"/>
    <ds:schemaRef ds:uri="http://www.w3.org/2000/xmlns/"/>
    <ds:schemaRef ds:uri="752cca84-f332-4fc6-80e6-305cd029162b"/>
    <ds:schemaRef ds:uri="http://schemas.microsoft.com/office/infopath/2007/PartnerControls"/>
    <ds:schemaRef ds:uri="4c2c05ea-6c81-4d54-9eec-6b451aa041d3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</TotalTime>
  <Words>1533</Words>
  <Application>Microsoft Office PowerPoint</Application>
  <PresentationFormat>Widescreen</PresentationFormat>
  <Paragraphs>324</Paragraphs>
  <Slides>42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42</vt:i4>
      </vt:variant>
    </vt:vector>
  </HeadingPairs>
  <TitlesOfParts>
    <vt:vector size="44" baseType="lpstr">
      <vt:lpstr>Retrospettivo</vt:lpstr>
      <vt:lpstr>Tema di Office</vt:lpstr>
      <vt:lpstr>Progetto di P.S.D. </vt:lpstr>
      <vt:lpstr>Sommario</vt:lpstr>
      <vt:lpstr>Digital Image Processing</vt:lpstr>
      <vt:lpstr>Obiettivo:</vt:lpstr>
      <vt:lpstr>Convoluzione bidimensionale</vt:lpstr>
      <vt:lpstr>Presentazione standard di PowerPoint</vt:lpstr>
      <vt:lpstr>Schema a blocchi del circuito</vt:lpstr>
      <vt:lpstr>Schematic RTL</vt:lpstr>
      <vt:lpstr>Buffer Line</vt:lpstr>
      <vt:lpstr>Presentazione standard di PowerPoint</vt:lpstr>
      <vt:lpstr>Pre-Adder</vt:lpstr>
      <vt:lpstr>Presentazione standard di PowerPoint</vt:lpstr>
      <vt:lpstr> Albero CSA vs Albero RCA</vt:lpstr>
      <vt:lpstr>Booth Multiplier e Precomputation Unity</vt:lpstr>
      <vt:lpstr>Booth Multiplier – Booth encoders</vt:lpstr>
      <vt:lpstr>Presentazione standard di PowerPoint</vt:lpstr>
      <vt:lpstr>Booth Multiplier – Schematic</vt:lpstr>
      <vt:lpstr>Final Adder Tree</vt:lpstr>
      <vt:lpstr>Counter</vt:lpstr>
      <vt:lpstr>Counter</vt:lpstr>
      <vt:lpstr>FSM – Black Box</vt:lpstr>
      <vt:lpstr>FSM – Diagramma a stati</vt:lpstr>
      <vt:lpstr>Simulazione Behavioral - 1</vt:lpstr>
      <vt:lpstr>FSM – Diagramma a stati</vt:lpstr>
      <vt:lpstr>Simulazione Behavioral - 2</vt:lpstr>
      <vt:lpstr>FSM – Diagramma a stati</vt:lpstr>
      <vt:lpstr>Simulazione Behavioral - 3</vt:lpstr>
      <vt:lpstr>FSM – Diagramma a stati</vt:lpstr>
      <vt:lpstr>Simulazione Behavioral - 4</vt:lpstr>
      <vt:lpstr>Report di timing</vt:lpstr>
      <vt:lpstr>Report di utilizzazione delle risorse</vt:lpstr>
      <vt:lpstr>Report di dissipazione di potenza senza file .saif</vt:lpstr>
      <vt:lpstr>Report di dissipazione di potenza con file .saif</vt:lpstr>
      <vt:lpstr>Testing e Validazione</vt:lpstr>
      <vt:lpstr>Lettura dei pixel dell’immagine da filtrare</vt:lpstr>
      <vt:lpstr>Inizializzazione del filtro isotropico e scelta dei coefficienti</vt:lpstr>
      <vt:lpstr>Generazione della finestra di processing</vt:lpstr>
      <vt:lpstr>Waiting dell’output del circuito progettato</vt:lpstr>
      <vt:lpstr>Comparazione dei risultati ottenuti ed errore assoluto</vt:lpstr>
      <vt:lpstr>Analisi dei parametri PSNR, SSIM e DSSIM</vt:lpstr>
      <vt:lpstr>Conclusioni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di P.S.D.</dc:title>
  <dc:creator>GIORGIO UBBRIACO</dc:creator>
  <cp:lastModifiedBy>rocco depietra</cp:lastModifiedBy>
  <cp:revision>42</cp:revision>
  <dcterms:created xsi:type="dcterms:W3CDTF">2023-02-09T00:04:44Z</dcterms:created>
  <dcterms:modified xsi:type="dcterms:W3CDTF">2023-02-20T18:20:33Z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0x010100AB29A710B680654BA998DE88EAD8A2FB</vt:lpwstr>
  </property>
  <property fmtid="{D5CDD505-2E9C-101B-9397-08002B2CF9AE}" pid="3" name="MediaServiceImageTags">
    <vt:lpwstr/>
  </property>
</Properties>
</file>